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4"/>
  </p:notesMasterIdLst>
  <p:sldIdLst>
    <p:sldId id="257" r:id="rId2"/>
    <p:sldId id="258" r:id="rId3"/>
    <p:sldId id="268" r:id="rId4"/>
    <p:sldId id="275" r:id="rId5"/>
    <p:sldId id="276" r:id="rId6"/>
    <p:sldId id="277" r:id="rId7"/>
    <p:sldId id="278" r:id="rId8"/>
    <p:sldId id="274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9" r:id="rId29"/>
    <p:sldId id="298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25" r:id="rId51"/>
    <p:sldId id="326" r:id="rId52"/>
    <p:sldId id="327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2754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F94902-890F-4184-9F7D-EE1EBE708B83}" type="doc">
      <dgm:prSet loTypeId="urn:microsoft.com/office/officeart/2005/8/layout/hierarchy3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E04AAE5-E5C5-49CD-97AD-FF8C509202BE}">
      <dgm:prSet phldrT="[Текст]" custT="1"/>
      <dgm:spPr/>
      <dgm:t>
        <a:bodyPr/>
        <a:lstStyle/>
        <a:p>
          <a:r>
            <a:rPr lang="ru-RU" sz="1600" dirty="0" smtClean="0"/>
            <a:t>Виды риска в зависимости от его источника</a:t>
          </a:r>
          <a:endParaRPr lang="ru-RU" sz="1600" dirty="0"/>
        </a:p>
      </dgm:t>
    </dgm:pt>
    <dgm:pt modelId="{9D8910DE-D91D-43D3-AFAB-FB359A6CB5B8}" type="parTrans" cxnId="{C82AD51A-16E2-4329-BCA2-951A3FE9C31F}">
      <dgm:prSet/>
      <dgm:spPr/>
      <dgm:t>
        <a:bodyPr/>
        <a:lstStyle/>
        <a:p>
          <a:endParaRPr lang="ru-RU" sz="2400"/>
        </a:p>
      </dgm:t>
    </dgm:pt>
    <dgm:pt modelId="{EBDC7178-3549-4E7A-9548-EDB8969EA6BA}" type="sibTrans" cxnId="{C82AD51A-16E2-4329-BCA2-951A3FE9C31F}">
      <dgm:prSet/>
      <dgm:spPr/>
      <dgm:t>
        <a:bodyPr/>
        <a:lstStyle/>
        <a:p>
          <a:endParaRPr lang="ru-RU" sz="2400"/>
        </a:p>
      </dgm:t>
    </dgm:pt>
    <dgm:pt modelId="{6A4E66AF-23E0-449C-8964-AD1CC93144C6}">
      <dgm:prSet custT="1"/>
      <dgm:spPr/>
      <dgm:t>
        <a:bodyPr/>
        <a:lstStyle/>
        <a:p>
          <a:r>
            <a:rPr lang="ru-RU" sz="1050" dirty="0" smtClean="0"/>
            <a:t>риски травмирования</a:t>
          </a:r>
          <a:endParaRPr lang="ru-RU" sz="1050" dirty="0"/>
        </a:p>
      </dgm:t>
    </dgm:pt>
    <dgm:pt modelId="{1975C89E-03F0-401A-BC63-7CD7DCA9C4A9}" type="parTrans" cxnId="{C2D23503-D977-4B47-8530-8B912567E918}">
      <dgm:prSet/>
      <dgm:spPr/>
      <dgm:t>
        <a:bodyPr/>
        <a:lstStyle/>
        <a:p>
          <a:endParaRPr lang="ru-RU" sz="2400"/>
        </a:p>
      </dgm:t>
    </dgm:pt>
    <dgm:pt modelId="{AE74CA26-B020-49BA-8298-D28DD593F20C}" type="sibTrans" cxnId="{C2D23503-D977-4B47-8530-8B912567E918}">
      <dgm:prSet/>
      <dgm:spPr/>
      <dgm:t>
        <a:bodyPr/>
        <a:lstStyle/>
        <a:p>
          <a:endParaRPr lang="ru-RU" sz="2400"/>
        </a:p>
      </dgm:t>
    </dgm:pt>
    <dgm:pt modelId="{473E44D2-DA70-4EEF-80E1-64132D3F8AA8}">
      <dgm:prSet custT="1"/>
      <dgm:spPr/>
      <dgm:t>
        <a:bodyPr/>
        <a:lstStyle/>
        <a:p>
          <a:r>
            <a:rPr lang="ru-RU" sz="1050" dirty="0" smtClean="0"/>
            <a:t>риски получения  профзаболевания</a:t>
          </a:r>
          <a:endParaRPr lang="ru-RU" sz="1050" dirty="0"/>
        </a:p>
      </dgm:t>
    </dgm:pt>
    <dgm:pt modelId="{24229170-938B-4901-8893-15D59717AF6F}" type="parTrans" cxnId="{8BC311D4-1181-46C1-82F9-ED390CC4327C}">
      <dgm:prSet/>
      <dgm:spPr/>
      <dgm:t>
        <a:bodyPr/>
        <a:lstStyle/>
        <a:p>
          <a:endParaRPr lang="ru-RU" sz="2400"/>
        </a:p>
      </dgm:t>
    </dgm:pt>
    <dgm:pt modelId="{E7D1B804-7DA1-4223-9624-3F3A94422600}" type="sibTrans" cxnId="{8BC311D4-1181-46C1-82F9-ED390CC4327C}">
      <dgm:prSet/>
      <dgm:spPr/>
      <dgm:t>
        <a:bodyPr/>
        <a:lstStyle/>
        <a:p>
          <a:endParaRPr lang="ru-RU" sz="2400"/>
        </a:p>
      </dgm:t>
    </dgm:pt>
    <dgm:pt modelId="{BD63FE37-5C53-45F0-9911-0EE9D0E97019}" type="pres">
      <dgm:prSet presAssocID="{A4F94902-890F-4184-9F7D-EE1EBE708B8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747DBD0-9E73-42F9-B3BA-10AFEA4092F2}" type="pres">
      <dgm:prSet presAssocID="{AE04AAE5-E5C5-49CD-97AD-FF8C509202BE}" presName="root" presStyleCnt="0"/>
      <dgm:spPr/>
    </dgm:pt>
    <dgm:pt modelId="{6A0CAC4F-B0ED-41C2-B430-A3ACD44DFADC}" type="pres">
      <dgm:prSet presAssocID="{AE04AAE5-E5C5-49CD-97AD-FF8C509202BE}" presName="rootComposite" presStyleCnt="0"/>
      <dgm:spPr/>
    </dgm:pt>
    <dgm:pt modelId="{CA2C9C09-2738-4665-B59D-5179D02F9E21}" type="pres">
      <dgm:prSet presAssocID="{AE04AAE5-E5C5-49CD-97AD-FF8C509202BE}" presName="rootText" presStyleLbl="node1" presStyleIdx="0" presStyleCnt="1" custScaleY="163850"/>
      <dgm:spPr/>
      <dgm:t>
        <a:bodyPr/>
        <a:lstStyle/>
        <a:p>
          <a:endParaRPr lang="ru-RU"/>
        </a:p>
      </dgm:t>
    </dgm:pt>
    <dgm:pt modelId="{BC7D3522-22D9-4DEB-9446-D0D196B087EC}" type="pres">
      <dgm:prSet presAssocID="{AE04AAE5-E5C5-49CD-97AD-FF8C509202BE}" presName="rootConnector" presStyleLbl="node1" presStyleIdx="0" presStyleCnt="1"/>
      <dgm:spPr/>
      <dgm:t>
        <a:bodyPr/>
        <a:lstStyle/>
        <a:p>
          <a:endParaRPr lang="ru-RU"/>
        </a:p>
      </dgm:t>
    </dgm:pt>
    <dgm:pt modelId="{79B4FD0E-6DD0-4F22-B8BA-71B5A5D4158F}" type="pres">
      <dgm:prSet presAssocID="{AE04AAE5-E5C5-49CD-97AD-FF8C509202BE}" presName="childShape" presStyleCnt="0"/>
      <dgm:spPr/>
    </dgm:pt>
    <dgm:pt modelId="{F5ED82CF-703A-4E76-B907-DDC13A9D4E66}" type="pres">
      <dgm:prSet presAssocID="{1975C89E-03F0-401A-BC63-7CD7DCA9C4A9}" presName="Name13" presStyleLbl="parChTrans1D2" presStyleIdx="0" presStyleCnt="2"/>
      <dgm:spPr/>
      <dgm:t>
        <a:bodyPr/>
        <a:lstStyle/>
        <a:p>
          <a:endParaRPr lang="ru-RU"/>
        </a:p>
      </dgm:t>
    </dgm:pt>
    <dgm:pt modelId="{C1399B80-3120-4099-99D6-1F91A597D354}" type="pres">
      <dgm:prSet presAssocID="{6A4E66AF-23E0-449C-8964-AD1CC93144C6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DBCA4D-3E83-454A-BDD8-0B63D77F7310}" type="pres">
      <dgm:prSet presAssocID="{24229170-938B-4901-8893-15D59717AF6F}" presName="Name13" presStyleLbl="parChTrans1D2" presStyleIdx="1" presStyleCnt="2"/>
      <dgm:spPr/>
      <dgm:t>
        <a:bodyPr/>
        <a:lstStyle/>
        <a:p>
          <a:endParaRPr lang="ru-RU"/>
        </a:p>
      </dgm:t>
    </dgm:pt>
    <dgm:pt modelId="{1C479D39-CE02-4285-B20E-832505E13701}" type="pres">
      <dgm:prSet presAssocID="{473E44D2-DA70-4EEF-80E1-64132D3F8AA8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B90B6E-317D-48BD-9922-EE077992E1F1}" type="presOf" srcId="{6A4E66AF-23E0-449C-8964-AD1CC93144C6}" destId="{C1399B80-3120-4099-99D6-1F91A597D354}" srcOrd="0" destOrd="0" presId="urn:microsoft.com/office/officeart/2005/8/layout/hierarchy3"/>
    <dgm:cxn modelId="{B0852410-9645-4B6B-BDE1-111092D6A692}" type="presOf" srcId="{AE04AAE5-E5C5-49CD-97AD-FF8C509202BE}" destId="{CA2C9C09-2738-4665-B59D-5179D02F9E21}" srcOrd="0" destOrd="0" presId="urn:microsoft.com/office/officeart/2005/8/layout/hierarchy3"/>
    <dgm:cxn modelId="{C82AD51A-16E2-4329-BCA2-951A3FE9C31F}" srcId="{A4F94902-890F-4184-9F7D-EE1EBE708B83}" destId="{AE04AAE5-E5C5-49CD-97AD-FF8C509202BE}" srcOrd="0" destOrd="0" parTransId="{9D8910DE-D91D-43D3-AFAB-FB359A6CB5B8}" sibTransId="{EBDC7178-3549-4E7A-9548-EDB8969EA6BA}"/>
    <dgm:cxn modelId="{B93875FF-0870-4D5F-8969-E4549348774E}" type="presOf" srcId="{A4F94902-890F-4184-9F7D-EE1EBE708B83}" destId="{BD63FE37-5C53-45F0-9911-0EE9D0E97019}" srcOrd="0" destOrd="0" presId="urn:microsoft.com/office/officeart/2005/8/layout/hierarchy3"/>
    <dgm:cxn modelId="{19D00A21-CD1B-4334-AD93-C02D24D89BA5}" type="presOf" srcId="{AE04AAE5-E5C5-49CD-97AD-FF8C509202BE}" destId="{BC7D3522-22D9-4DEB-9446-D0D196B087EC}" srcOrd="1" destOrd="0" presId="urn:microsoft.com/office/officeart/2005/8/layout/hierarchy3"/>
    <dgm:cxn modelId="{025250C7-6716-46DE-9B70-583BBF1D7D3F}" type="presOf" srcId="{1975C89E-03F0-401A-BC63-7CD7DCA9C4A9}" destId="{F5ED82CF-703A-4E76-B907-DDC13A9D4E66}" srcOrd="0" destOrd="0" presId="urn:microsoft.com/office/officeart/2005/8/layout/hierarchy3"/>
    <dgm:cxn modelId="{CCA2D9AB-CF78-47A2-BA82-68D936050316}" type="presOf" srcId="{473E44D2-DA70-4EEF-80E1-64132D3F8AA8}" destId="{1C479D39-CE02-4285-B20E-832505E13701}" srcOrd="0" destOrd="0" presId="urn:microsoft.com/office/officeart/2005/8/layout/hierarchy3"/>
    <dgm:cxn modelId="{98654374-B632-40A5-8922-19A28D6FB767}" type="presOf" srcId="{24229170-938B-4901-8893-15D59717AF6F}" destId="{09DBCA4D-3E83-454A-BDD8-0B63D77F7310}" srcOrd="0" destOrd="0" presId="urn:microsoft.com/office/officeart/2005/8/layout/hierarchy3"/>
    <dgm:cxn modelId="{8BC311D4-1181-46C1-82F9-ED390CC4327C}" srcId="{AE04AAE5-E5C5-49CD-97AD-FF8C509202BE}" destId="{473E44D2-DA70-4EEF-80E1-64132D3F8AA8}" srcOrd="1" destOrd="0" parTransId="{24229170-938B-4901-8893-15D59717AF6F}" sibTransId="{E7D1B804-7DA1-4223-9624-3F3A94422600}"/>
    <dgm:cxn modelId="{C2D23503-D977-4B47-8530-8B912567E918}" srcId="{AE04AAE5-E5C5-49CD-97AD-FF8C509202BE}" destId="{6A4E66AF-23E0-449C-8964-AD1CC93144C6}" srcOrd="0" destOrd="0" parTransId="{1975C89E-03F0-401A-BC63-7CD7DCA9C4A9}" sibTransId="{AE74CA26-B020-49BA-8298-D28DD593F20C}"/>
    <dgm:cxn modelId="{3532691A-0E32-47C2-93C4-CF24702C034D}" type="presParOf" srcId="{BD63FE37-5C53-45F0-9911-0EE9D0E97019}" destId="{4747DBD0-9E73-42F9-B3BA-10AFEA4092F2}" srcOrd="0" destOrd="0" presId="urn:microsoft.com/office/officeart/2005/8/layout/hierarchy3"/>
    <dgm:cxn modelId="{BDCCFABB-D10B-493A-8B04-5DBF05481F05}" type="presParOf" srcId="{4747DBD0-9E73-42F9-B3BA-10AFEA4092F2}" destId="{6A0CAC4F-B0ED-41C2-B430-A3ACD44DFADC}" srcOrd="0" destOrd="0" presId="urn:microsoft.com/office/officeart/2005/8/layout/hierarchy3"/>
    <dgm:cxn modelId="{F62AC9B1-5521-41BC-93EF-A8D83E3D9FA2}" type="presParOf" srcId="{6A0CAC4F-B0ED-41C2-B430-A3ACD44DFADC}" destId="{CA2C9C09-2738-4665-B59D-5179D02F9E21}" srcOrd="0" destOrd="0" presId="urn:microsoft.com/office/officeart/2005/8/layout/hierarchy3"/>
    <dgm:cxn modelId="{0C845A58-22EB-439C-B450-B496E8C70967}" type="presParOf" srcId="{6A0CAC4F-B0ED-41C2-B430-A3ACD44DFADC}" destId="{BC7D3522-22D9-4DEB-9446-D0D196B087EC}" srcOrd="1" destOrd="0" presId="urn:microsoft.com/office/officeart/2005/8/layout/hierarchy3"/>
    <dgm:cxn modelId="{23F8A897-77FF-483F-B7AE-D176C3B96B29}" type="presParOf" srcId="{4747DBD0-9E73-42F9-B3BA-10AFEA4092F2}" destId="{79B4FD0E-6DD0-4F22-B8BA-71B5A5D4158F}" srcOrd="1" destOrd="0" presId="urn:microsoft.com/office/officeart/2005/8/layout/hierarchy3"/>
    <dgm:cxn modelId="{F5C95DAE-CCC5-4791-B031-C8B5B1352C42}" type="presParOf" srcId="{79B4FD0E-6DD0-4F22-B8BA-71B5A5D4158F}" destId="{F5ED82CF-703A-4E76-B907-DDC13A9D4E66}" srcOrd="0" destOrd="0" presId="urn:microsoft.com/office/officeart/2005/8/layout/hierarchy3"/>
    <dgm:cxn modelId="{5D11DB3F-BB9F-4B1B-A8A9-5A7C693A971F}" type="presParOf" srcId="{79B4FD0E-6DD0-4F22-B8BA-71B5A5D4158F}" destId="{C1399B80-3120-4099-99D6-1F91A597D354}" srcOrd="1" destOrd="0" presId="urn:microsoft.com/office/officeart/2005/8/layout/hierarchy3"/>
    <dgm:cxn modelId="{49036E67-DF1F-46BE-9237-ECAF7F2099EE}" type="presParOf" srcId="{79B4FD0E-6DD0-4F22-B8BA-71B5A5D4158F}" destId="{09DBCA4D-3E83-454A-BDD8-0B63D77F7310}" srcOrd="2" destOrd="0" presId="urn:microsoft.com/office/officeart/2005/8/layout/hierarchy3"/>
    <dgm:cxn modelId="{54C19637-EC3E-4CA7-B02E-BCEF3ECF9996}" type="presParOf" srcId="{79B4FD0E-6DD0-4F22-B8BA-71B5A5D4158F}" destId="{1C479D39-CE02-4285-B20E-832505E1370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62BBE-B61D-47B6-AFB8-C8BBC24C6EBA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C42E7-BB05-426A-8CD6-63677B26E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022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2E7-BB05-426A-8CD6-63677B26EB74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8267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495F-97F7-4643-804A-BA565B0C2258}" type="datetime1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307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CC8A-D48F-491A-9FD4-36A6E18B72CA}" type="datetime1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667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227C-4F2D-41C8-A8DD-C7E5B907AB4D}" type="datetime1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666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02DA-A019-4BDC-B782-A01390ECEDD4}" type="datetime1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0303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9A47-EEEA-479C-80A9-07BAD09074E9}" type="datetime1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510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3A563-83EE-4F91-B037-2EEE76B389BC}" type="datetime1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752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ECC1-7928-4AC5-807B-D1B10B2A40B4}" type="datetime1">
              <a:rPr lang="ru-RU" smtClean="0"/>
              <a:pPr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696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7B04-55C0-49B7-8F85-F9D409D5BBBA}" type="datetime1">
              <a:rPr lang="ru-RU" smtClean="0"/>
              <a:pPr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508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09E2-DAA6-4CE4-BBE8-EF603A707E51}" type="datetime1">
              <a:rPr lang="ru-RU" smtClean="0"/>
              <a:pPr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9817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BD0D-F729-48C6-9E3B-85D75EAF63BF}" type="datetime1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326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9240-A7D3-4408-8A92-58BD1916E78D}" type="datetime1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917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2D8B1-C4FF-4997-B794-ADFB3DB775B9}" type="datetime1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182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052736"/>
            <a:ext cx="86409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Данная презентация любезно предоставлена техническим инспектором труда ЦК Профсоюза по  </a:t>
            </a:r>
            <a:r>
              <a:rPr lang="ru-RU" sz="1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Московской </a:t>
            </a:r>
            <a:r>
              <a:rPr lang="ru-RU" sz="1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 </a:t>
            </a:r>
            <a:r>
              <a:rPr lang="ru-RU" sz="1000" i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Елис</a:t>
            </a:r>
            <a:r>
              <a:rPr lang="ru-RU" sz="1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Никитой Владимировичем</a:t>
            </a:r>
            <a:endParaRPr lang="ru-RU" sz="1000" b="1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7434" y="1556792"/>
            <a:ext cx="8899062" cy="35855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700" b="1">
                <a:solidFill>
                  <a:srgbClr val="C00000"/>
                </a:solidFill>
                <a:latin typeface="Arial Black" panose="020B0A04020102020204" pitchFamily="34" charset="0"/>
              </a:defRPr>
            </a:lvl1pPr>
          </a:lstStyle>
          <a:p>
            <a:endParaRPr lang="ru-RU" sz="2400" dirty="0" smtClean="0">
              <a:solidFill>
                <a:srgbClr val="00B050"/>
              </a:solidFill>
              <a:latin typeface="+mj-lt"/>
            </a:endParaRPr>
          </a:p>
          <a:p>
            <a:endParaRPr lang="ru-RU" sz="2400" dirty="0" smtClean="0">
              <a:solidFill>
                <a:srgbClr val="00B050"/>
              </a:solidFill>
              <a:latin typeface="+mj-lt"/>
            </a:endParaRPr>
          </a:p>
          <a:p>
            <a:endParaRPr lang="ru-RU" sz="2400" dirty="0" smtClean="0">
              <a:solidFill>
                <a:srgbClr val="00B050"/>
              </a:solidFill>
              <a:latin typeface="+mj-lt"/>
            </a:endParaRPr>
          </a:p>
          <a:p>
            <a:endParaRPr lang="ru-RU" sz="2400" dirty="0" smtClean="0">
              <a:solidFill>
                <a:srgbClr val="00B050"/>
              </a:solidFill>
              <a:latin typeface="+mj-lt"/>
            </a:endParaRPr>
          </a:p>
          <a:p>
            <a:r>
              <a:rPr lang="ru-RU" sz="2400" dirty="0" smtClean="0">
                <a:solidFill>
                  <a:srgbClr val="00B050"/>
                </a:solidFill>
                <a:latin typeface="+mj-lt"/>
              </a:rPr>
              <a:t>Новое в трудовом законодательстве</a:t>
            </a:r>
          </a:p>
          <a:p>
            <a:endParaRPr lang="ru-RU" sz="1100" dirty="0">
              <a:latin typeface="+mj-lt"/>
            </a:endParaRPr>
          </a:p>
          <a:p>
            <a:endParaRPr lang="ru-RU" sz="3200" dirty="0" smtClean="0">
              <a:latin typeface="+mj-lt"/>
            </a:endParaRPr>
          </a:p>
          <a:p>
            <a:r>
              <a:rPr lang="ru-RU" sz="3200" dirty="0" smtClean="0">
                <a:latin typeface="+mj-lt"/>
              </a:rPr>
              <a:t>ТРУДОВОЙ КОДЕКС </a:t>
            </a:r>
          </a:p>
          <a:p>
            <a:r>
              <a:rPr lang="ru-RU" sz="3200" dirty="0" smtClean="0">
                <a:latin typeface="+mj-lt"/>
              </a:rPr>
              <a:t>РОССИЙСКОЙ ФЕДЕРАЦИИ</a:t>
            </a:r>
            <a:endParaRPr lang="ru-RU" sz="32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7246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1315" y="549307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ГЛАВА 33 «ОБЩИЕ ПОЛОЖЕНИЯ» РАЗДЕЛА Х «ОХРАНА ТРУДА»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399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9511" y="1412774"/>
            <a:ext cx="878497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2000" b="1" dirty="0"/>
              <a:t>Статья 209.1</a:t>
            </a:r>
            <a:r>
              <a:rPr lang="ru-RU" sz="2000" dirty="0"/>
              <a:t>. Основные принципы обеспечения безопасности труда</a:t>
            </a:r>
          </a:p>
          <a:p>
            <a:pPr indent="354013" algn="just"/>
            <a:r>
              <a:rPr lang="ru-RU" sz="2000" dirty="0"/>
              <a:t> </a:t>
            </a:r>
          </a:p>
          <a:p>
            <a:pPr indent="354013" algn="just"/>
            <a:endParaRPr lang="ru-RU" sz="2000" dirty="0" smtClean="0"/>
          </a:p>
          <a:p>
            <a:pPr indent="354013" algn="just"/>
            <a:endParaRPr lang="ru-RU" sz="2000" dirty="0"/>
          </a:p>
          <a:p>
            <a:pPr indent="354013" algn="just"/>
            <a:endParaRPr lang="ru-RU" sz="2000" dirty="0" smtClean="0"/>
          </a:p>
          <a:p>
            <a:pPr indent="354013" algn="just"/>
            <a:endParaRPr lang="ru-RU" sz="2000" dirty="0" smtClean="0"/>
          </a:p>
          <a:p>
            <a:pPr indent="354013" algn="just"/>
            <a:endParaRPr lang="ru-RU" sz="2000" dirty="0"/>
          </a:p>
          <a:p>
            <a:pPr indent="354013" algn="just"/>
            <a:endParaRPr lang="ru-RU" sz="2000" dirty="0" smtClean="0"/>
          </a:p>
          <a:p>
            <a:pPr indent="354013" algn="just"/>
            <a:endParaRPr lang="ru-RU" sz="2000" dirty="0"/>
          </a:p>
          <a:p>
            <a:pPr indent="354013" algn="just"/>
            <a:endParaRPr lang="ru-RU" sz="2000" dirty="0" smtClean="0"/>
          </a:p>
          <a:p>
            <a:pPr indent="354013" algn="just"/>
            <a:endParaRPr lang="ru-RU" sz="2000" dirty="0"/>
          </a:p>
          <a:p>
            <a:pPr algn="just"/>
            <a:r>
              <a:rPr lang="ru-RU" sz="2000" dirty="0" smtClean="0"/>
              <a:t>* Приоритетность реализации мероприятий по улучшению условий и охраны труда, ликвидации или снижению уровней профессиональных рисков либо недопущению повышения их уровней устанавливается в примерном перечне, указанном в ч. 3 ст. 225 ТК РФ </a:t>
            </a:r>
            <a:r>
              <a:rPr lang="ru-RU" sz="2000" b="1" dirty="0" smtClean="0">
                <a:solidFill>
                  <a:srgbClr val="C00000"/>
                </a:solidFill>
              </a:rPr>
              <a:t>(Примерный </a:t>
            </a:r>
            <a:r>
              <a:rPr lang="ru-RU" sz="2000" b="1" dirty="0">
                <a:solidFill>
                  <a:srgbClr val="C00000"/>
                </a:solidFill>
              </a:rPr>
              <a:t>перечень ежегодно реализуемых работодателем </a:t>
            </a:r>
            <a:r>
              <a:rPr lang="ru-RU" sz="2000" b="1" dirty="0" smtClean="0">
                <a:solidFill>
                  <a:srgbClr val="C00000"/>
                </a:solidFill>
              </a:rPr>
              <a:t>мероприятий </a:t>
            </a:r>
            <a:r>
              <a:rPr lang="ru-RU" sz="2000" b="1" dirty="0">
                <a:solidFill>
                  <a:srgbClr val="C00000"/>
                </a:solidFill>
              </a:rPr>
              <a:t>по улучшению условий и охраны </a:t>
            </a:r>
            <a:r>
              <a:rPr lang="ru-RU" sz="2000" b="1" dirty="0" smtClean="0">
                <a:solidFill>
                  <a:srgbClr val="C00000"/>
                </a:solidFill>
              </a:rPr>
              <a:t>труда…,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утв. приказом Минтруда России от 29.10.2021 № 771н)</a:t>
            </a:r>
            <a:r>
              <a:rPr lang="ru-RU" sz="2000" dirty="0" smtClean="0"/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1" y="895653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6) дополнить статьей 209.1 следующего содержания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50329563"/>
              </p:ext>
            </p:extLst>
          </p:nvPr>
        </p:nvGraphicFramePr>
        <p:xfrm>
          <a:off x="179510" y="1844824"/>
          <a:ext cx="8784978" cy="280416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43924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924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Основные принципы обеспечения безопасности труда: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предупреждение и профилактика опасностей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минимизация повреждения здоровья работников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Предусматриваемые меры работодателя 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систематическая реализация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мероприятий по улучшению условий труда, в </a:t>
                      </a:r>
                      <a:r>
                        <a:rPr lang="ru-RU" sz="2000" dirty="0" err="1" smtClean="0"/>
                        <a:t>т.ч</a:t>
                      </a:r>
                      <a:r>
                        <a:rPr lang="ru-RU" sz="2000" dirty="0" smtClean="0"/>
                        <a:t>. снижение (исключение) </a:t>
                      </a:r>
                      <a:r>
                        <a:rPr lang="ru-RU" sz="2000" dirty="0" err="1" smtClean="0"/>
                        <a:t>профрисков</a:t>
                      </a:r>
                      <a:r>
                        <a:rPr lang="ru-RU" sz="2000" baseline="0" dirty="0" smtClean="0"/>
                        <a:t> или их не повышение*</a:t>
                      </a:r>
                      <a:r>
                        <a:rPr lang="ru-RU" sz="200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обеспечение постоянной готовности </a:t>
                      </a:r>
                      <a:br>
                        <a:rPr lang="ru-RU" sz="2000" dirty="0" smtClean="0"/>
                      </a:br>
                      <a:r>
                        <a:rPr lang="ru-RU" sz="2000" dirty="0" smtClean="0"/>
                        <a:t>к локализации (минимизации) и ликвидации последствий реализации профессиональных рисков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3541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1315" y="549307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ГЛАВА 33 «ОБЩИЕ ПОЛОЖЕНИЯ» РАЗДЕЛА Х «ОХРАНА ТРУДА»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9510" y="1412776"/>
            <a:ext cx="8784977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2000" b="1" dirty="0"/>
              <a:t>Статья </a:t>
            </a:r>
            <a:r>
              <a:rPr lang="ru-RU" sz="2000" b="1" dirty="0" smtClean="0"/>
              <a:t>210 </a:t>
            </a:r>
            <a:r>
              <a:rPr lang="ru-RU" sz="2000" dirty="0" smtClean="0"/>
              <a:t>«Основные </a:t>
            </a:r>
            <a:r>
              <a:rPr lang="ru-RU" sz="2000" dirty="0"/>
              <a:t>направления государственной политики в области охраны </a:t>
            </a:r>
            <a:r>
              <a:rPr lang="ru-RU" sz="2000" dirty="0" smtClean="0"/>
              <a:t>труда» практически </a:t>
            </a:r>
            <a:r>
              <a:rPr lang="ru-RU" sz="2000" b="1" dirty="0" smtClean="0"/>
              <a:t>не изменилась</a:t>
            </a:r>
            <a:r>
              <a:rPr lang="ru-RU" sz="2000" dirty="0" smtClean="0"/>
              <a:t>. </a:t>
            </a:r>
            <a:endParaRPr lang="ru-RU" sz="2000" dirty="0"/>
          </a:p>
          <a:p>
            <a:pPr indent="354013" algn="just"/>
            <a:r>
              <a:rPr lang="ru-RU" sz="1100" dirty="0"/>
              <a:t> </a:t>
            </a:r>
          </a:p>
          <a:p>
            <a:pPr indent="354013"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Основными направлениями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политики, как и раньше,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являются:</a:t>
            </a:r>
          </a:p>
          <a:p>
            <a:pPr marL="3175" indent="350838" algn="just">
              <a:buSzPct val="70000"/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обеспечение приоритета сохранения жизни и здоровья работников;</a:t>
            </a:r>
          </a:p>
          <a:p>
            <a:pPr marL="3175" indent="350838" algn="just">
              <a:buSzPct val="70000"/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принятие и реализация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законов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и иных нормативных правовых актов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области охраны труда, в том числе содержащих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государственные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нормативные требования охраны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труда (ГНТ ОТ);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государственное управление охраной труда;</a:t>
            </a:r>
          </a:p>
          <a:p>
            <a:pPr marL="3175" indent="350838" algn="just">
              <a:buSzPct val="70000"/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государственная экспертиза условий труда;</a:t>
            </a:r>
          </a:p>
          <a:p>
            <a:pPr marL="3175" indent="350838" algn="just">
              <a:buSzPct val="70000"/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предупреждение производственного травматизма 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профзаболеваний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3175" indent="350838" algn="just">
              <a:buSzPct val="70000"/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формирование основ для оценки и управления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профрисками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3175" indent="350838" algn="just">
              <a:buSzPct val="70000"/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участие государства в финансировании мероприятий по охране труда;</a:t>
            </a:r>
          </a:p>
          <a:p>
            <a:pPr marL="3175" indent="350838" algn="just">
              <a:buSzPct val="70000"/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установление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гарантий и компенсаций за работу с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ВиОУТ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обеспечение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социальной защиты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работников…;</a:t>
            </a:r>
          </a:p>
          <a:p>
            <a:pPr marL="3175" indent="350838" algn="just">
              <a:buSzPct val="70000"/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федеральный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государственный контроль (надзор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)...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1" y="895653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7) статью 210 изложить в следующей редакции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s://cdn-icons-png.flaticon.com/512/2646/264669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31" y="5306665"/>
            <a:ext cx="1410068" cy="14100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3119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1315" y="549307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ГЛАВА 34 «ГОСУДАРСТВЕННОЕ УПРАВЛЕНИЕ ОХРАНОЙ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ТРУДА 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ТРЕБОВАНИЯ ОХРАНЫ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ТРУДА» РАЗДЕЛА Х «ОХРАНА ТРУДА»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9511" y="1844824"/>
            <a:ext cx="896367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2000" b="1" dirty="0"/>
              <a:t>Статья 216 ТК РФ (старая ред.) изложена и дополнена в статьях 211, 211.1 - </a:t>
            </a:r>
            <a:r>
              <a:rPr lang="ru-RU" sz="2000" b="1" dirty="0" smtClean="0"/>
              <a:t>211.3 </a:t>
            </a:r>
            <a:r>
              <a:rPr lang="ru-RU" sz="2000" b="1" dirty="0"/>
              <a:t>ТК РФ </a:t>
            </a:r>
            <a:r>
              <a:rPr lang="ru-RU" sz="2000" b="1" dirty="0" smtClean="0"/>
              <a:t>(новая </a:t>
            </a:r>
            <a:r>
              <a:rPr lang="ru-RU" sz="2000" b="1" dirty="0"/>
              <a:t>ред</a:t>
            </a:r>
            <a:r>
              <a:rPr lang="ru-RU" sz="2000" b="1" dirty="0" smtClean="0"/>
              <a:t>.).</a:t>
            </a:r>
            <a:endParaRPr lang="ru-RU" sz="2000" b="1" dirty="0"/>
          </a:p>
          <a:p>
            <a:pPr indent="354013"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Статья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211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Государственное управление охраной труда</a:t>
            </a:r>
          </a:p>
          <a:p>
            <a:pPr indent="354013" algn="just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Статья 211.1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Полномочия Правительства Российской Федерации в области охраны труда</a:t>
            </a:r>
          </a:p>
          <a:p>
            <a:pPr indent="354013" algn="just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Статья 211.2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Полномочия федеральных органов исполнительной власти в области охраны труда </a:t>
            </a:r>
          </a:p>
          <a:p>
            <a:pPr indent="354013" algn="just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Статья 211.3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Полномочия органов исполнительной власти субъектов Российской Федерации в области охраны труда </a:t>
            </a:r>
          </a:p>
          <a:p>
            <a:pPr indent="265113"/>
            <a:r>
              <a:rPr lang="ru-RU" sz="2000" dirty="0"/>
              <a:t>В целях государственного управления охраной труда орган исполнительной власти субъекта Российской Федерации в области </a:t>
            </a:r>
            <a:r>
              <a:rPr lang="ru-RU" sz="2000" dirty="0" smtClean="0"/>
              <a:t>ОТ: </a:t>
            </a:r>
            <a:endParaRPr lang="ru-RU" sz="2000" dirty="0"/>
          </a:p>
          <a:p>
            <a:pPr indent="265113"/>
            <a:r>
              <a:rPr lang="ru-RU" sz="2000" dirty="0"/>
              <a:t>обеспечивает реализацию </a:t>
            </a:r>
            <a:r>
              <a:rPr lang="ru-RU" sz="2000" dirty="0" smtClean="0"/>
              <a:t>в субъекте </a:t>
            </a:r>
            <a:r>
              <a:rPr lang="ru-RU" sz="2000" dirty="0"/>
              <a:t>политики в области </a:t>
            </a:r>
            <a:r>
              <a:rPr lang="ru-RU" sz="2000" dirty="0" smtClean="0"/>
              <a:t>ОТ; </a:t>
            </a:r>
            <a:endParaRPr lang="ru-RU" sz="2000" dirty="0"/>
          </a:p>
          <a:p>
            <a:pPr indent="265113"/>
            <a:r>
              <a:rPr lang="ru-RU" sz="2000" dirty="0"/>
              <a:t>разрабатывает </a:t>
            </a:r>
            <a:r>
              <a:rPr lang="ru-RU" sz="2000" dirty="0" smtClean="0"/>
              <a:t>госпрограммы </a:t>
            </a:r>
            <a:r>
              <a:rPr lang="ru-RU" sz="2000" dirty="0"/>
              <a:t>субъекта </a:t>
            </a:r>
            <a:r>
              <a:rPr lang="ru-RU" sz="2000" dirty="0" smtClean="0"/>
              <a:t>по </a:t>
            </a:r>
            <a:r>
              <a:rPr lang="ru-RU" sz="2000" dirty="0"/>
              <a:t>улучшению </a:t>
            </a:r>
            <a:r>
              <a:rPr lang="ru-RU" sz="2000" dirty="0" err="1" smtClean="0"/>
              <a:t>УиОТ</a:t>
            </a:r>
            <a:r>
              <a:rPr lang="ru-RU" sz="2000" dirty="0" smtClean="0"/>
              <a:t>; </a:t>
            </a:r>
            <a:endParaRPr lang="ru-RU" sz="2000" dirty="0"/>
          </a:p>
          <a:p>
            <a:pPr indent="265113"/>
            <a:r>
              <a:rPr lang="ru-RU" sz="2000" dirty="0"/>
              <a:t>координирует проведение </a:t>
            </a:r>
            <a:r>
              <a:rPr lang="ru-RU" sz="2000" dirty="0" smtClean="0"/>
              <a:t>в субъекте обучения </a:t>
            </a:r>
            <a:r>
              <a:rPr lang="ru-RU" sz="2000" dirty="0"/>
              <a:t>по </a:t>
            </a:r>
            <a:r>
              <a:rPr lang="ru-RU" sz="2000" dirty="0" smtClean="0"/>
              <a:t>ОТ; </a:t>
            </a:r>
            <a:endParaRPr lang="ru-RU" sz="2000" dirty="0"/>
          </a:p>
          <a:p>
            <a:pPr indent="265113"/>
            <a:r>
              <a:rPr lang="ru-RU" sz="2000" dirty="0"/>
              <a:t>осуществляет </a:t>
            </a:r>
            <a:r>
              <a:rPr lang="ru-RU" sz="2000" dirty="0" smtClean="0"/>
              <a:t>в субъекте государственную </a:t>
            </a:r>
            <a:r>
              <a:rPr lang="ru-RU" sz="2000" dirty="0"/>
              <a:t>экспертизу условий труда; </a:t>
            </a:r>
          </a:p>
          <a:p>
            <a:pPr indent="265113"/>
            <a:r>
              <a:rPr lang="ru-RU" sz="2000" dirty="0"/>
              <a:t>организует и проводит мониторинг состояния </a:t>
            </a:r>
            <a:r>
              <a:rPr lang="ru-RU" sz="2000" dirty="0" err="1" smtClean="0"/>
              <a:t>УиОТ</a:t>
            </a:r>
            <a:r>
              <a:rPr lang="ru-RU" sz="2000" dirty="0" smtClean="0"/>
              <a:t>; </a:t>
            </a:r>
            <a:endParaRPr lang="ru-RU" sz="2000" dirty="0"/>
          </a:p>
          <a:p>
            <a:pPr indent="265113"/>
            <a:r>
              <a:rPr lang="ru-RU" sz="2000" dirty="0"/>
              <a:t>исполняет иные полномочия в области </a:t>
            </a:r>
            <a:r>
              <a:rPr lang="ru-RU" sz="2000" dirty="0" smtClean="0"/>
              <a:t>ОТ, </a:t>
            </a:r>
            <a:r>
              <a:rPr lang="ru-RU" sz="2000" dirty="0"/>
              <a:t>не отнесенные к </a:t>
            </a:r>
            <a:r>
              <a:rPr lang="ru-RU" sz="2000" dirty="0" smtClean="0"/>
              <a:t>иным госорганам.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693" y="1177513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9) статью 211 изложить в следующей редакции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</a:p>
          <a:p>
            <a:pPr indent="354013"/>
            <a:r>
              <a:rPr lang="ru-RU" b="1" dirty="0">
                <a:solidFill>
                  <a:srgbClr val="C00000"/>
                </a:solidFill>
              </a:rPr>
              <a:t>10) дополнить статьями 211.1 - 211.3 следующего содержания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  <a:endParaRPr lang="ru-RU" b="1" dirty="0">
              <a:solidFill>
                <a:srgbClr val="C00000"/>
              </a:solidFill>
            </a:endParaRPr>
          </a:p>
          <a:p>
            <a:pPr indent="354013"/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080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1315" y="549307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ГЛАВА 34 «ГОСУДАРСТВЕННОЕ УПРАВЛЕНИЕ ОХРАНОЙ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ТРУДА 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ТРЕБОВАНИЯ ОХРАНЫ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ТРУДА» РАЗДЕЛА Х «ОХРАНА ТРУДА»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3048" y="1562869"/>
            <a:ext cx="896367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2000" b="1" dirty="0"/>
              <a:t>Статья 212</a:t>
            </a:r>
            <a:r>
              <a:rPr lang="ru-RU" sz="2000" dirty="0"/>
              <a:t>. Государственные нормативные требования охраны труда и национальные стандарты безопасности труда </a:t>
            </a:r>
            <a:r>
              <a:rPr lang="ru-RU" sz="2000" dirty="0" smtClean="0"/>
              <a:t>(</a:t>
            </a:r>
            <a:r>
              <a:rPr lang="ru-RU" sz="2000" b="1" dirty="0" smtClean="0"/>
              <a:t>ст. 211  ТК РФ (старая ред.)</a:t>
            </a:r>
            <a:r>
              <a:rPr lang="ru-RU" sz="2000" dirty="0" smtClean="0"/>
              <a:t>).</a:t>
            </a:r>
          </a:p>
          <a:p>
            <a:pPr marL="3175" indent="350838" algn="just">
              <a:buSzPct val="70000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ГНТ ОТ содержатся в: </a:t>
            </a:r>
          </a:p>
          <a:p>
            <a:pPr marL="3175" indent="350838" algn="just">
              <a:buSzPct val="70000"/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федеральных законах,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законах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субъектов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РФ, </a:t>
            </a:r>
          </a:p>
          <a:p>
            <a:pPr marL="3175" indent="350838" algn="just">
              <a:buSzPct val="70000"/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постановлениях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Правительства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РФ,</a:t>
            </a:r>
          </a:p>
          <a:p>
            <a:pPr marL="3175" indent="350838" algn="just">
              <a:buSzPct val="70000"/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НПА, утв. Минтрудом России, </a:t>
            </a:r>
          </a:p>
          <a:p>
            <a:pPr marL="3175" indent="350838" algn="just">
              <a:buSzPct val="70000"/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НПА, утв. ОИВ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субъектов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РФ. </a:t>
            </a:r>
          </a:p>
          <a:p>
            <a:pPr marL="3175" indent="350838" algn="just">
              <a:buSzPct val="70000"/>
              <a:buFont typeface="Wingdings" panose="05000000000000000000" pitchFamily="2" charset="2"/>
              <a:buChar char="Ø"/>
            </a:pPr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ГНТ ОТ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обязательны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для исполнения юридическими и физическими лицами при осуществлении ими любых видов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деятельности.</a:t>
            </a:r>
          </a:p>
          <a:p>
            <a:pPr marL="3175" indent="350838" algn="just">
              <a:buSzPct val="70000"/>
            </a:pPr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Определены виды НПА, которые разрабатывают соответствующие органы.</a:t>
            </a:r>
          </a:p>
          <a:p>
            <a:pPr marL="3175" indent="350838" algn="just">
              <a:buSzPct val="70000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Порядок разработки НПА с учетом РТК.</a:t>
            </a:r>
          </a:p>
          <a:p>
            <a:pPr marL="3175" indent="350838" algn="just">
              <a:buSzPct val="70000"/>
            </a:pPr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Указано, что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 целях соблюдения правил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по охране труда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разрабатываются и утверждаются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уполномоченным федеральным органом исполнительной власти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национальные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стандарты безопасности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труда (ГОСТ)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693" y="1177513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11) статьи 212 и 213 изложить в следующей редакции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6" name="Picture 4" descr="https://cdn-icons.flaticon.com/png/512/3389/premium/3389047.png?token=exp=1648587834~hmac=595cac386b1e154889a1bb6045af7cf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27" y="2435391"/>
            <a:ext cx="1551335" cy="1551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cdn-icons-png.flaticon.com/512/182/18232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37" y="2435391"/>
            <a:ext cx="1551335" cy="1551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0049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1315" y="549307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ГЛАВА 34 «ГОСУДАРСТВЕННОЕ УПРАВЛЕНИЕ ОХРАНОЙ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ТРУДА 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ТРЕБОВАНИЯ ОХРАНЫ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ТРУДА» РАЗДЕЛА Х «ОХРАНА ТРУДА»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3048" y="1562869"/>
            <a:ext cx="89636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2000" b="1" dirty="0"/>
              <a:t>Статья 213</a:t>
            </a:r>
            <a:r>
              <a:rPr lang="ru-RU" sz="2000" dirty="0"/>
              <a:t>. Государственная экспертиза условий труда</a:t>
            </a:r>
            <a:r>
              <a:rPr lang="ru-RU" sz="2000" dirty="0" smtClean="0"/>
              <a:t> (</a:t>
            </a:r>
            <a:r>
              <a:rPr lang="ru-RU" sz="2000" b="1" dirty="0" smtClean="0"/>
              <a:t>ст. 216.1  ТК РФ (старая ред.) + дополнения из положения о ГЭУТ</a:t>
            </a:r>
            <a:r>
              <a:rPr lang="ru-RU" sz="2000" dirty="0" smtClean="0"/>
              <a:t>).</a:t>
            </a:r>
          </a:p>
          <a:p>
            <a:pPr marL="3175" indent="350838" algn="just">
              <a:buSzPct val="70000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Основания проведения ГУЭТ: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1)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определений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судебных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органов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;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2)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обращений ОИВ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; 3) комиссий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 расследованию несчастных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случаев;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4) работодателей и их объединений; 5) работников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Профсоюзов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, их объединений, иных уполномоченных работниками представительных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органов;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6) государственных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внебюджетных фондов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РФ; 7)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организаций,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провод. СОУТ. </a:t>
            </a:r>
          </a:p>
          <a:p>
            <a:pPr marL="3175" indent="350838" algn="just">
              <a:buSzPct val="70000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Установлены права и обязанности государственных экспертов условий труда, а также полномочия органов ГЭУТ по запросу необходимой документации.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693" y="1177513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11) статьи 212 и 213 изложить в следующей редакции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204864"/>
            <a:ext cx="7056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350838" algn="just">
              <a:buSzPct val="70000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ГЭУТ осуществляется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Рострудом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и ОИВ субъектов РФ в области охраны труда в порядке, установленном Минтрудом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России </a:t>
            </a:r>
            <a:r>
              <a:rPr lang="ru-RU" sz="2000" b="1" dirty="0" smtClean="0">
                <a:solidFill>
                  <a:srgbClr val="C00000"/>
                </a:solidFill>
              </a:rPr>
              <a:t>(приказ </a:t>
            </a:r>
            <a:r>
              <a:rPr lang="ru-RU" sz="2000" b="1" dirty="0">
                <a:solidFill>
                  <a:srgbClr val="C00000"/>
                </a:solidFill>
              </a:rPr>
              <a:t>Минтруда России от 29.10.2021 </a:t>
            </a:r>
            <a:r>
              <a:rPr lang="ru-RU" sz="2000" b="1" dirty="0" smtClean="0">
                <a:solidFill>
                  <a:srgbClr val="C00000"/>
                </a:solidFill>
              </a:rPr>
              <a:t>№ 775н)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Цели ГЭУТ: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1)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оценка качества проведения СОУТ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; 2)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оценка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правильности предоставления работникам гарантий и компенсаций за работу с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ВиОУТ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; 3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оценка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фактических условий труда работников. </a:t>
            </a:r>
          </a:p>
        </p:txBody>
      </p:sp>
      <p:pic>
        <p:nvPicPr>
          <p:cNvPr id="2050" name="Picture 2" descr="https://cdn-icons-png.flaticon.com/512/1650/16500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933" y="2447226"/>
            <a:ext cx="1585224" cy="1585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9499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1315" y="549307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ГЛАВА 34 «ГОСУДАРСТВЕННОЕ УПРАВЛЕНИЕ ОХРАНОЙ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ТРУДА 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ТРЕБОВАНИЯ ОХРАНЫ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ТРУДА» РАЗДЕЛА Х «ОХРАНА ТРУДА»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3048" y="1562869"/>
            <a:ext cx="896367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2000" b="1" dirty="0" smtClean="0"/>
              <a:t>Статья 213.1</a:t>
            </a:r>
            <a:r>
              <a:rPr lang="ru-RU" sz="2000" dirty="0" smtClean="0"/>
              <a:t>. Соответствие зданий, сооружений, оборудования, технологических процессов и материалов государственным нормативным требованиям охраны труда (</a:t>
            </a:r>
            <a:r>
              <a:rPr lang="ru-RU" sz="2000" b="1" dirty="0"/>
              <a:t>ст. </a:t>
            </a:r>
            <a:r>
              <a:rPr lang="ru-RU" sz="2000" b="1" dirty="0" smtClean="0"/>
              <a:t>215ТК </a:t>
            </a:r>
            <a:r>
              <a:rPr lang="ru-RU" sz="2000" b="1" dirty="0"/>
              <a:t>РФ (старая ред</a:t>
            </a:r>
            <a:r>
              <a:rPr lang="ru-RU" sz="2000" b="1" dirty="0" smtClean="0"/>
              <a:t>.)</a:t>
            </a:r>
            <a:r>
              <a:rPr lang="ru-RU" sz="2000" dirty="0" smtClean="0"/>
              <a:t>).</a:t>
            </a:r>
          </a:p>
          <a:p>
            <a:pPr marL="3175" indent="350838" algn="just">
              <a:buSzPct val="70000"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Проекты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организации строительства (реконструкции) объектов капитального строительства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</a:rPr>
              <a:t>должны соответствовать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ГНТ ОТ.</a:t>
            </a:r>
          </a:p>
          <a:p>
            <a:pPr marL="3175" indent="350838" algn="just">
              <a:buSzPct val="70000"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Машины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, механизмы и другое производственное оборудование, транспортные средства, технологические процессы, материалы и химические вещества,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СИЗ и СКЗ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</a:rPr>
              <a:t>должны соответствовать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ГНТ ОТ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иметь обязательное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</a:rPr>
              <a:t>подтверждение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соответствия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в установленных случаях.</a:t>
            </a:r>
            <a:endParaRPr lang="ru-RU" sz="1900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апрещается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применение вредных и (или) опасных веществ, материалов, продукции, товаров, токсикологическая (санитарно-гигиеническая, медико-биологическая) оценка которых не проводилась.</a:t>
            </a:r>
          </a:p>
          <a:p>
            <a:pPr marL="3175" indent="350838" algn="just">
              <a:buSzPct val="70000"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В случае использования новых или ранее не применявшихся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вредных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и (или) опасных веществ работодатель обязан до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начала работы с ними разработать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меры по сохранению жизни и здоровья работников.</a:t>
            </a:r>
          </a:p>
          <a:p>
            <a:pPr marL="3175" indent="350838" algn="just">
              <a:buSzPct val="70000"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Требования к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измерениям и к СИ в целях оценки УТ устанавливаются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в соответствии с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законодательствами об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обеспечении единства измерений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и о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техническом регулировании.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693" y="1177513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12) дополнить статьей 213.1 следующего содержания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5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1315" y="549307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ГЛАВА 35 «ПРАВА И ОБЯЗАННОСТИ РАБОТОДАТЕЛЯ 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РАБОТНИКА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ОБЛАСТИ ОХРАНЫ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ТРУДА» РАЗДЕЛА Х «ОХРАНА ТРУДА»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8673" y="1484923"/>
            <a:ext cx="896367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2000" b="1" dirty="0"/>
              <a:t>Статья 214</a:t>
            </a:r>
            <a:r>
              <a:rPr lang="ru-RU" sz="2000" dirty="0"/>
              <a:t>. Обязанности работодателя в области охраны труда </a:t>
            </a:r>
            <a:r>
              <a:rPr lang="ru-RU" sz="2000" dirty="0" smtClean="0"/>
              <a:t>(</a:t>
            </a:r>
            <a:r>
              <a:rPr lang="ru-RU" sz="2000" b="1" dirty="0" smtClean="0"/>
              <a:t>ст. 212  ТК РФ (старая ред.)</a:t>
            </a:r>
            <a:r>
              <a:rPr lang="ru-RU" sz="2000" dirty="0" smtClean="0"/>
              <a:t>).</a:t>
            </a:r>
          </a:p>
          <a:p>
            <a:pPr marL="3175" indent="350838" algn="just">
              <a:buSzPct val="70000"/>
            </a:pPr>
            <a:r>
              <a:rPr lang="ru-RU" sz="1900" b="1" dirty="0">
                <a:solidFill>
                  <a:schemeClr val="tx2">
                    <a:lumMod val="75000"/>
                  </a:schemeClr>
                </a:solidFill>
              </a:rPr>
              <a:t>Обязанности по обеспечению безопасных </a:t>
            </a:r>
            <a:r>
              <a:rPr lang="ru-RU" sz="1900" b="1" dirty="0" err="1" smtClean="0">
                <a:solidFill>
                  <a:schemeClr val="tx2">
                    <a:lumMod val="75000"/>
                  </a:schemeClr>
                </a:solidFill>
              </a:rPr>
              <a:t>УиОТ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</a:rPr>
              <a:t>возлагаются на работодателя. </a:t>
            </a:r>
          </a:p>
          <a:p>
            <a:pPr marL="3175" indent="350838" algn="just">
              <a:buSzPct val="70000"/>
            </a:pPr>
            <a:r>
              <a:rPr lang="ru-RU" sz="1900" b="1" dirty="0" smtClean="0">
                <a:solidFill>
                  <a:srgbClr val="00B050"/>
                </a:solidFill>
              </a:rPr>
              <a:t>Добавлено: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«Работодатель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обязан создать безопасные условия труда </a:t>
            </a:r>
            <a:r>
              <a:rPr lang="ru-RU" sz="1900" b="1" u="sng" dirty="0">
                <a:solidFill>
                  <a:schemeClr val="tx2">
                    <a:lumMod val="75000"/>
                  </a:schemeClr>
                </a:solidFill>
              </a:rPr>
              <a:t>исходя </a:t>
            </a:r>
            <a:r>
              <a:rPr lang="ru-RU" sz="1900" b="1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900" b="1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из </a:t>
            </a:r>
            <a:r>
              <a:rPr lang="ru-RU" sz="1900" b="1" dirty="0">
                <a:solidFill>
                  <a:srgbClr val="00B050"/>
                </a:solidFill>
              </a:rPr>
              <a:t>комплексной оценки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</a:rPr>
              <a:t> технического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</a:rPr>
              <a:t>организационного уровня рабочего места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, а также </a:t>
            </a:r>
            <a:r>
              <a:rPr lang="ru-RU" sz="1900" b="1" u="sng" dirty="0">
                <a:solidFill>
                  <a:schemeClr val="tx2">
                    <a:lumMod val="75000"/>
                  </a:schemeClr>
                </a:solidFill>
              </a:rPr>
              <a:t>исходя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</a:rPr>
              <a:t>из оценки факторов производственной среды и трудового процесса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, которые могут привести к нанесению вреда здоровью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работников».</a:t>
            </a:r>
          </a:p>
          <a:p>
            <a:pPr marL="3175" indent="350838" algn="just">
              <a:buSzPct val="70000"/>
            </a:pPr>
            <a:r>
              <a:rPr lang="ru-RU" sz="1900" b="1" dirty="0">
                <a:solidFill>
                  <a:schemeClr val="tx2">
                    <a:lumMod val="75000"/>
                  </a:schemeClr>
                </a:solidFill>
              </a:rPr>
              <a:t>Работодатель обязан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 обеспечить: </a:t>
            </a:r>
          </a:p>
          <a:p>
            <a:pPr marL="3175" indent="350838" algn="just">
              <a:buSzPct val="70000"/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создание и функционирование системы управления охраной труда; </a:t>
            </a:r>
          </a:p>
          <a:p>
            <a:pPr marL="3175" indent="350838" algn="just">
              <a:buSzPct val="70000"/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выявление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опасностей и </a:t>
            </a:r>
            <a:r>
              <a:rPr lang="ru-RU" sz="1900" dirty="0" err="1" smtClean="0">
                <a:solidFill>
                  <a:schemeClr val="tx2">
                    <a:lumMod val="75000"/>
                  </a:schemeClr>
                </a:solidFill>
              </a:rPr>
              <a:t>профрисков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, их регулярный анализ и оценку; </a:t>
            </a:r>
          </a:p>
          <a:p>
            <a:pPr marL="3175" indent="350838" algn="just">
              <a:buSzPct val="70000"/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реализацию мероприятий по улучшению условий и охраны труда; </a:t>
            </a:r>
            <a:endParaRPr lang="ru-RU" sz="19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приобретение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</a:rPr>
              <a:t>за счет собственных средств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и выдачу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СИЗ и </a:t>
            </a:r>
            <a:r>
              <a:rPr lang="ru-RU" sz="1900" dirty="0" err="1" smtClean="0">
                <a:solidFill>
                  <a:schemeClr val="tx2">
                    <a:lumMod val="75000"/>
                  </a:schemeClr>
                </a:solidFill>
              </a:rPr>
              <a:t>СиОС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3175" indent="350838" algn="just">
              <a:buSzPct val="70000"/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обучение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по охране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труда;</a:t>
            </a:r>
            <a:endParaRPr lang="ru-RU" sz="1900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проведение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специальной оценки условий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труда; </a:t>
            </a:r>
            <a:endParaRPr lang="ru-RU" sz="1900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организацию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проведения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</a:rPr>
              <a:t>за счет собственных средств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медосмотров; </a:t>
            </a:r>
            <a:endParaRPr lang="ru-RU" sz="1900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недопущение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работников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к работе без обучения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ОТ, без медосмотров;</a:t>
            </a:r>
          </a:p>
          <a:p>
            <a:pPr marL="3175" indent="350838" algn="just">
              <a:buSzPct val="70000"/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предоставление представителям государственных и муниципальных  органов,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органам профсоюзного контроля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информации и документов;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и др. обязанности.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693" y="1177513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14) статью 214 изложить в следующей редакции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s://cdn-icons.flaticon.com/png/512/2893/premium/2893598.png?token=exp=1648587397~hmac=d56499fd79613db6ae2625df07652de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042" y="4866943"/>
            <a:ext cx="1008421" cy="10084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dn-icons.flaticon.com/png/512/2811/premium/2811539.png?token=exp=1648587453~hmac=f6c097a0680535645cf2687b54ed60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042" y="3731816"/>
            <a:ext cx="1008421" cy="10084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1857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1315" y="549307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ГЛАВА 35 «ПРАВА И ОБЯЗАННОСТИ РАБОТОДАТЕЛЯ И РАБОТНИКА 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 ОБЛАСТИ ОХРАНЫ ТРУДА» РАЗДЕЛА Х «ОХРАНА ТРУДА»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3048" y="1562869"/>
            <a:ext cx="896367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2000" b="1" dirty="0"/>
              <a:t>Статья 214</a:t>
            </a:r>
            <a:r>
              <a:rPr lang="ru-RU" sz="2000" dirty="0"/>
              <a:t>. Обязанности работодателя в области охраны труда </a:t>
            </a:r>
            <a:r>
              <a:rPr lang="ru-RU" sz="2000" dirty="0" smtClean="0"/>
              <a:t>(</a:t>
            </a:r>
            <a:r>
              <a:rPr lang="ru-RU" sz="2000" b="1" dirty="0" smtClean="0"/>
              <a:t>ст. 212  ТК РФ (старая ред.)</a:t>
            </a:r>
            <a:r>
              <a:rPr lang="ru-RU" sz="2000" dirty="0" smtClean="0"/>
              <a:t>).</a:t>
            </a:r>
          </a:p>
          <a:p>
            <a:pPr marL="3175" indent="350838" algn="just">
              <a:buSzPct val="70000"/>
            </a:pPr>
            <a:endParaRPr lang="ru-RU" sz="1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sz="2000" b="1" dirty="0" smtClean="0">
                <a:solidFill>
                  <a:srgbClr val="00B050"/>
                </a:solidFill>
              </a:rPr>
              <a:t>Новое:</a:t>
            </a:r>
            <a:r>
              <a:rPr lang="ru-RU" sz="2000" dirty="0" smtClean="0"/>
              <a:t> При </a:t>
            </a:r>
            <a:r>
              <a:rPr lang="ru-RU" sz="2000" dirty="0"/>
              <a:t>производстве работ (оказании услуг) на территории, находящейся под контролем другого работодателя (иного лица), работодатель, осуществляющий производство работ (оказание услуг), </a:t>
            </a:r>
            <a:r>
              <a:rPr lang="ru-RU" sz="2000" b="1" dirty="0"/>
              <a:t>обязан перед началом производства работ (оказания услуг) согласовать</a:t>
            </a:r>
            <a:r>
              <a:rPr lang="ru-RU" sz="2000" dirty="0"/>
              <a:t> с другим работодателем (иным лицом) </a:t>
            </a:r>
            <a:r>
              <a:rPr lang="ru-RU" sz="2000" b="1" dirty="0"/>
              <a:t>мероприятия по предотвращению случаев повреждения здоровья работников, в том числе работников сторонних организаций, производящих работы (оказывающих услуги) на данной территории</a:t>
            </a:r>
            <a:r>
              <a:rPr lang="ru-RU" sz="2000" dirty="0"/>
              <a:t>. Примерный перечень мероприятий по предотвращению случаев повреждения здоровья </a:t>
            </a:r>
            <a:r>
              <a:rPr lang="ru-RU" sz="2000" dirty="0" smtClean="0"/>
              <a:t>работников</a:t>
            </a:r>
            <a:r>
              <a:rPr lang="ru-RU" sz="2000" b="1" dirty="0" smtClean="0">
                <a:solidFill>
                  <a:srgbClr val="C00000"/>
                </a:solidFill>
              </a:rPr>
              <a:t>*</a:t>
            </a:r>
            <a:r>
              <a:rPr lang="ru-RU" sz="2000" dirty="0" smtClean="0"/>
              <a:t> </a:t>
            </a:r>
            <a:r>
              <a:rPr lang="ru-RU" sz="2000" dirty="0"/>
              <a:t>утверждается </a:t>
            </a:r>
            <a:r>
              <a:rPr lang="ru-RU" sz="2000" dirty="0" smtClean="0"/>
              <a:t>Минтрудом России </a:t>
            </a:r>
            <a:r>
              <a:rPr lang="ru-RU" sz="2000" dirty="0"/>
              <a:t>с учетом мнения </a:t>
            </a:r>
            <a:r>
              <a:rPr lang="ru-RU" sz="2000" dirty="0" smtClean="0"/>
              <a:t>РТК по </a:t>
            </a:r>
            <a:r>
              <a:rPr lang="ru-RU" sz="2000" dirty="0"/>
              <a:t>регулированию </a:t>
            </a:r>
            <a:r>
              <a:rPr lang="ru-RU" sz="2000" dirty="0" err="1"/>
              <a:t>соц</a:t>
            </a:r>
            <a:r>
              <a:rPr lang="ru-RU" sz="2000" dirty="0"/>
              <a:t>-труд. отношений.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693" y="1177513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14) статью 214 изложить в следующей редакции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5913" y="5517232"/>
            <a:ext cx="8100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*Примерный перечень </a:t>
            </a:r>
            <a:r>
              <a:rPr lang="ru-RU" b="1" dirty="0">
                <a:solidFill>
                  <a:srgbClr val="C00000"/>
                </a:solidFill>
              </a:rPr>
              <a:t>мероприятий по предотвращению случаев повреждения здоровья работников (при производстве работ (оказании услуг) на территории, находящейся под контролем другого работодателя (иного лица</a:t>
            </a:r>
            <a:r>
              <a:rPr lang="ru-RU" b="1" dirty="0" smtClean="0">
                <a:solidFill>
                  <a:srgbClr val="C00000"/>
                </a:solidFill>
              </a:rPr>
              <a:t>), утв. приказом </a:t>
            </a:r>
            <a:r>
              <a:rPr lang="ru-RU" b="1" dirty="0">
                <a:solidFill>
                  <a:srgbClr val="C00000"/>
                </a:solidFill>
              </a:rPr>
              <a:t>Минтруда России от 22.09.2021 </a:t>
            </a:r>
            <a:r>
              <a:rPr lang="ru-RU" b="1" dirty="0" smtClean="0">
                <a:solidFill>
                  <a:srgbClr val="C00000"/>
                </a:solidFill>
              </a:rPr>
              <a:t>№ 656н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661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1315" y="549307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ГЛАВА 35 «ПРАВА И ОБЯЗАННОСТИ РАБОТОДАТЕЛЯ И РАБОТНИКА 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 ОБЛАСТИ ОХРАНЫ ТРУДА» РАЗДЕЛА Х «ОХРАНА ТРУДА»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3048" y="1562869"/>
            <a:ext cx="896367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2000" b="1" dirty="0"/>
              <a:t>Статья 214.1.</a:t>
            </a:r>
            <a:r>
              <a:rPr lang="ru-RU" sz="2000" dirty="0"/>
              <a:t> Запрет на работу в опасных условиях труда </a:t>
            </a:r>
            <a:r>
              <a:rPr lang="ru-RU" sz="2000" dirty="0" smtClean="0"/>
              <a:t>(</a:t>
            </a:r>
            <a:r>
              <a:rPr lang="ru-RU" sz="2000" b="1" dirty="0" smtClean="0"/>
              <a:t>НОВОЕ</a:t>
            </a:r>
            <a:r>
              <a:rPr lang="ru-RU" sz="2000" dirty="0" smtClean="0"/>
              <a:t>).</a:t>
            </a:r>
          </a:p>
          <a:p>
            <a:pPr marL="3175" indent="350838" algn="just"/>
            <a:endParaRPr lang="ru-RU" sz="500" b="1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-3175" algn="ctr"/>
            <a:r>
              <a:rPr lang="ru-RU" sz="2000" b="1" dirty="0" smtClean="0">
                <a:solidFill>
                  <a:srgbClr val="00B050"/>
                </a:solidFill>
              </a:rPr>
              <a:t>Запрет работы</a:t>
            </a:r>
            <a:r>
              <a:rPr lang="ru-RU" sz="2000" dirty="0" smtClean="0">
                <a:solidFill>
                  <a:srgbClr val="00B050"/>
                </a:solidFill>
              </a:rPr>
              <a:t>, где по результатам СОУТ установлен опасный класс (</a:t>
            </a:r>
            <a:r>
              <a:rPr lang="ru-RU" sz="2000" dirty="0" err="1" smtClean="0">
                <a:solidFill>
                  <a:srgbClr val="00B050"/>
                </a:solidFill>
              </a:rPr>
              <a:t>класс</a:t>
            </a:r>
            <a:r>
              <a:rPr lang="ru-RU" sz="2000" dirty="0" smtClean="0">
                <a:solidFill>
                  <a:srgbClr val="00B050"/>
                </a:solidFill>
              </a:rPr>
              <a:t> 4).</a:t>
            </a:r>
          </a:p>
          <a:p>
            <a:pPr marL="3175" indent="-3175" algn="ctr"/>
            <a:endParaRPr lang="ru-RU" sz="2000" dirty="0" smtClean="0"/>
          </a:p>
          <a:p>
            <a:pPr marL="3175" indent="-3175" algn="ctr"/>
            <a:endParaRPr lang="ru-RU" sz="2000" dirty="0" smtClean="0"/>
          </a:p>
          <a:p>
            <a:pPr marL="3175" indent="-3175" algn="ctr"/>
            <a:r>
              <a:rPr lang="ru-RU" sz="2000" dirty="0" smtClean="0"/>
              <a:t> </a:t>
            </a:r>
          </a:p>
          <a:p>
            <a:pPr marL="3175" indent="350838" algn="just"/>
            <a:endParaRPr lang="ru-RU" sz="2000" dirty="0" smtClean="0"/>
          </a:p>
          <a:p>
            <a:pPr marL="3175" indent="350838" algn="just"/>
            <a:endParaRPr lang="ru-RU" sz="2000" dirty="0" smtClean="0"/>
          </a:p>
          <a:p>
            <a:pPr marL="3175" indent="350838" algn="just"/>
            <a:endParaRPr lang="ru-RU" sz="2000" dirty="0" smtClean="0"/>
          </a:p>
          <a:p>
            <a:pPr marL="3175" indent="350838" algn="just"/>
            <a:endParaRPr lang="ru-RU" sz="2000" dirty="0" smtClean="0"/>
          </a:p>
          <a:p>
            <a:pPr marL="3175" indent="350838" algn="just"/>
            <a:endParaRPr lang="ru-RU" sz="2000" dirty="0" smtClean="0"/>
          </a:p>
          <a:p>
            <a:pPr marL="3175" indent="350838" algn="just"/>
            <a:endParaRPr lang="ru-RU" sz="2800" dirty="0" smtClean="0"/>
          </a:p>
          <a:p>
            <a:pPr marL="3175" indent="350838" algn="just"/>
            <a:endParaRPr lang="ru-RU" sz="2000" dirty="0" smtClean="0"/>
          </a:p>
          <a:p>
            <a:pPr marL="3175" indent="350838" algn="just"/>
            <a:endParaRPr lang="ru-RU" sz="2000" dirty="0"/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Запрет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не распространяется на работы, связанные с предотвращением или устранением последствий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ЧС,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а также на отдельные виды работ, перечень которых утверждается Правительством Российской Федерации с учетом мнения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РТК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по регулированию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социально-трудовых отношений </a:t>
            </a:r>
            <a:r>
              <a:rPr lang="ru-RU" sz="1600" b="1" dirty="0" smtClean="0">
                <a:solidFill>
                  <a:srgbClr val="C00000"/>
                </a:solidFill>
              </a:rPr>
              <a:t>(распоряжение </a:t>
            </a:r>
            <a:r>
              <a:rPr lang="ru-RU" sz="1600" b="1" dirty="0">
                <a:solidFill>
                  <a:srgbClr val="C00000"/>
                </a:solidFill>
              </a:rPr>
              <a:t>Правительства РФ от 04.12.2021 № 3455-р</a:t>
            </a:r>
            <a:r>
              <a:rPr lang="ru-RU" sz="1600" b="1" dirty="0" smtClean="0">
                <a:solidFill>
                  <a:srgbClr val="C00000"/>
                </a:solidFill>
              </a:rPr>
              <a:t>)</a:t>
            </a:r>
            <a:r>
              <a:rPr lang="ru-RU" sz="1600" dirty="0" smtClean="0">
                <a:solidFill>
                  <a:srgbClr val="C00000"/>
                </a:solidFill>
              </a:rPr>
              <a:t>.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693" y="1177513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15) дополнить статьями 214.1 и 214.2 следующего содержания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7865" y="2456011"/>
            <a:ext cx="1421847" cy="738664"/>
          </a:xfrm>
          <a:prstGeom prst="rect">
            <a:avLst/>
          </a:prstGeom>
          <a:solidFill>
            <a:schemeClr val="accent2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Класс 4 </a:t>
            </a:r>
          </a:p>
          <a:p>
            <a:pPr algn="ctr"/>
            <a:r>
              <a:rPr lang="ru-RU" sz="1400" dirty="0"/>
              <a:t>Опасный класс условий труда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7865" y="3449588"/>
            <a:ext cx="1421847" cy="52322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/>
              <a:t>Приостановка </a:t>
            </a:r>
            <a:r>
              <a:rPr lang="ru-RU" sz="1400" dirty="0" smtClean="0"/>
              <a:t>работ</a:t>
            </a:r>
            <a:endParaRPr lang="ru-RU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57866" y="4293096"/>
            <a:ext cx="3942126" cy="138499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indent="177800"/>
            <a:r>
              <a:rPr lang="ru-RU" sz="1400" dirty="0"/>
              <a:t>За работником сохраняются место работы (должность) и средний заработок. </a:t>
            </a:r>
          </a:p>
          <a:p>
            <a:pPr indent="177800"/>
            <a:r>
              <a:rPr lang="ru-RU" sz="1400" dirty="0"/>
              <a:t>Работник на время может быть переведен на другую работу с оплатой труда по выполняемой работе, но не ниже среднего заработка по прежней работе.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59671" y="2456011"/>
            <a:ext cx="2040321" cy="160043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Принятие решения по устранению </a:t>
            </a:r>
            <a:r>
              <a:rPr lang="ru-RU" sz="1400" dirty="0"/>
              <a:t>оснований, послуживших установлению опасного класса условий труда, на основе Плана мероприятий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32040" y="2456011"/>
            <a:ext cx="3816424" cy="52322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План мероприятий утверждается с учетом мнений профкома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32040" y="3234144"/>
            <a:ext cx="3816424" cy="52322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/>
              <a:t>Копия утвержденного плана мероприятий направляется в ГИТ </a:t>
            </a:r>
            <a:r>
              <a:rPr lang="ru-RU" sz="1400" dirty="0" smtClean="0"/>
              <a:t>субъекта</a:t>
            </a:r>
            <a:endParaRPr lang="ru-RU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4932040" y="4033480"/>
            <a:ext cx="3816424" cy="30777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/>
              <a:t>Выполнение Плана </a:t>
            </a:r>
            <a:r>
              <a:rPr lang="ru-RU" sz="1400" dirty="0" smtClean="0"/>
              <a:t>мероприятий</a:t>
            </a:r>
            <a:endParaRPr lang="ru-RU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4932040" y="4616261"/>
            <a:ext cx="3816424" cy="30777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/>
              <a:t>Внеплановая </a:t>
            </a:r>
            <a:r>
              <a:rPr lang="ru-RU" sz="1400" dirty="0" smtClean="0"/>
              <a:t>СОУТ </a:t>
            </a:r>
            <a:endParaRPr lang="ru-RU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4932040" y="5154871"/>
            <a:ext cx="381642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/>
              <a:t>Отмена приостановки работ на данном рабочем </a:t>
            </a:r>
            <a:r>
              <a:rPr lang="ru-RU" sz="1400" dirty="0" smtClean="0"/>
              <a:t>месте</a:t>
            </a:r>
            <a:endParaRPr lang="ru-RU" sz="1400" dirty="0"/>
          </a:p>
        </p:txBody>
      </p:sp>
      <p:cxnSp>
        <p:nvCxnSpPr>
          <p:cNvPr id="45" name="Прямая со стрелкой 44"/>
          <p:cNvCxnSpPr>
            <a:stCxn id="21" idx="2"/>
            <a:endCxn id="25" idx="0"/>
          </p:cNvCxnSpPr>
          <p:nvPr/>
        </p:nvCxnSpPr>
        <p:spPr>
          <a:xfrm>
            <a:off x="1268789" y="3194675"/>
            <a:ext cx="0" cy="25491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25" idx="2"/>
          </p:cNvCxnSpPr>
          <p:nvPr/>
        </p:nvCxnSpPr>
        <p:spPr>
          <a:xfrm>
            <a:off x="1268789" y="3972808"/>
            <a:ext cx="0" cy="3202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endCxn id="30" idx="2"/>
          </p:cNvCxnSpPr>
          <p:nvPr/>
        </p:nvCxnSpPr>
        <p:spPr>
          <a:xfrm flipV="1">
            <a:off x="3479832" y="4056449"/>
            <a:ext cx="0" cy="21660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endCxn id="34" idx="1"/>
          </p:cNvCxnSpPr>
          <p:nvPr/>
        </p:nvCxnSpPr>
        <p:spPr>
          <a:xfrm>
            <a:off x="4499992" y="2717621"/>
            <a:ext cx="432048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endCxn id="38" idx="0"/>
          </p:cNvCxnSpPr>
          <p:nvPr/>
        </p:nvCxnSpPr>
        <p:spPr>
          <a:xfrm>
            <a:off x="6840252" y="2979231"/>
            <a:ext cx="0" cy="25491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38" idx="2"/>
            <a:endCxn id="39" idx="0"/>
          </p:cNvCxnSpPr>
          <p:nvPr/>
        </p:nvCxnSpPr>
        <p:spPr>
          <a:xfrm>
            <a:off x="6840252" y="3757364"/>
            <a:ext cx="0" cy="27611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stCxn id="39" idx="2"/>
            <a:endCxn id="40" idx="0"/>
          </p:cNvCxnSpPr>
          <p:nvPr/>
        </p:nvCxnSpPr>
        <p:spPr>
          <a:xfrm>
            <a:off x="6840252" y="4341257"/>
            <a:ext cx="0" cy="27500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stCxn id="40" idx="2"/>
            <a:endCxn id="41" idx="0"/>
          </p:cNvCxnSpPr>
          <p:nvPr/>
        </p:nvCxnSpPr>
        <p:spPr>
          <a:xfrm>
            <a:off x="6840252" y="4924038"/>
            <a:ext cx="0" cy="23083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4318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1315" y="549307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ГЛАВА 35 «ПРАВА И ОБЯЗАННОСТИ РАБОТОДАТЕЛЯ И РАБОТНИКА 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 ОБЛАСТИ ОХРАНЫ ТРУДА» РАЗДЕЛА Х «ОХРАНА ТРУДА»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8693" y="2132855"/>
            <a:ext cx="880144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2000" b="1" dirty="0"/>
              <a:t>Статья 214.2. </a:t>
            </a:r>
            <a:r>
              <a:rPr lang="ru-RU" sz="2000" dirty="0"/>
              <a:t>Права работодателя в области охраны </a:t>
            </a:r>
            <a:r>
              <a:rPr lang="ru-RU" sz="2000" dirty="0" smtClean="0"/>
              <a:t>труда  (</a:t>
            </a:r>
            <a:r>
              <a:rPr lang="ru-RU" sz="2000" b="1" dirty="0" smtClean="0">
                <a:solidFill>
                  <a:srgbClr val="00B050"/>
                </a:solidFill>
              </a:rPr>
              <a:t>НОВОЕ</a:t>
            </a:r>
            <a:r>
              <a:rPr lang="ru-RU" sz="2000" dirty="0" smtClean="0"/>
              <a:t>).</a:t>
            </a:r>
          </a:p>
          <a:p>
            <a:pPr marL="3175" indent="350838" algn="just"/>
            <a:endParaRPr lang="ru-RU" sz="500" b="1" dirty="0">
              <a:solidFill>
                <a:schemeClr val="tx2">
                  <a:lumMod val="75000"/>
                </a:schemeClr>
              </a:solidFill>
            </a:endParaRPr>
          </a:p>
          <a:p>
            <a:pPr indent="355600" algn="just"/>
            <a:r>
              <a:rPr lang="ru-RU" sz="2000" b="1" dirty="0"/>
              <a:t>Работодатель имеет право</a:t>
            </a:r>
            <a:r>
              <a:rPr lang="ru-RU" sz="2000" dirty="0"/>
              <a:t>: </a:t>
            </a:r>
          </a:p>
          <a:p>
            <a:pPr indent="355600" algn="just"/>
            <a:r>
              <a:rPr lang="ru-RU" sz="2000" dirty="0"/>
              <a:t>использовать </a:t>
            </a:r>
            <a:r>
              <a:rPr lang="ru-RU" sz="2000" b="1" dirty="0"/>
              <a:t>в целях контроля за безопасностью производства работ </a:t>
            </a:r>
            <a:r>
              <a:rPr lang="ru-RU" sz="2000" dirty="0"/>
              <a:t>приборы, устройства, оборудование и (или) комплексы (системы) приборов, устройств, оборудования, обеспечивающих дистанционную видео-, аудио- или иную фиксацию процессов производства работ, обеспечивать хранение полученной информации; </a:t>
            </a:r>
          </a:p>
          <a:p>
            <a:pPr indent="355600" algn="just"/>
            <a:r>
              <a:rPr lang="ru-RU" sz="2000" b="1" dirty="0"/>
              <a:t>вести электронный документооборот </a:t>
            </a:r>
            <a:r>
              <a:rPr lang="ru-RU" sz="2000" dirty="0"/>
              <a:t>в области охраны труда; </a:t>
            </a:r>
          </a:p>
          <a:p>
            <a:pPr indent="355600" algn="just"/>
            <a:r>
              <a:rPr lang="ru-RU" sz="2000" b="1" dirty="0"/>
              <a:t>предоставлять дистанционный доступ к наблюдению за безопасным производством работ</a:t>
            </a:r>
            <a:r>
              <a:rPr lang="ru-RU" sz="2000" dirty="0"/>
              <a:t>, а также к </a:t>
            </a:r>
            <a:r>
              <a:rPr lang="ru-RU" sz="2000" b="1" dirty="0"/>
              <a:t>базам электронных документов работодателя </a:t>
            </a:r>
            <a:r>
              <a:rPr lang="ru-RU" sz="2000" dirty="0"/>
              <a:t>в области охраны труда </a:t>
            </a:r>
            <a:r>
              <a:rPr lang="ru-RU" sz="2000" dirty="0" err="1" smtClean="0"/>
              <a:t>Роструду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dirty="0" smtClean="0"/>
              <a:t>ГИТ субъекта. 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693" y="1177513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15) дополнить статьями 214.1 и 214.2 следующего содержания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s://cdn-icons.flaticon.com/png/512/2642/premium/2642550.png?token=exp=1648573662~hmac=549ef190dc859fa30aede94844e435b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277" y="1195638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dn-icons-png.flaticon.com/512/2832/283266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15" y="5687674"/>
            <a:ext cx="1170326" cy="1170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dn-icons-png.flaticon.com/512/753/75345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432" y="5632554"/>
            <a:ext cx="1180845" cy="11808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cdn-icons-png.flaticon.com/512/1086/108669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68560" y="5737691"/>
            <a:ext cx="1053629" cy="10536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5129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9481" y="836712"/>
            <a:ext cx="87650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«Трудовой </a:t>
            </a:r>
            <a:r>
              <a:rPr lang="ru-RU" sz="2400" b="1" dirty="0">
                <a:solidFill>
                  <a:srgbClr val="002060"/>
                </a:solidFill>
              </a:rPr>
              <a:t>кодекс Российской </a:t>
            </a:r>
            <a:r>
              <a:rPr lang="ru-RU" sz="2400" b="1" dirty="0" smtClean="0">
                <a:solidFill>
                  <a:srgbClr val="002060"/>
                </a:solidFill>
              </a:rPr>
              <a:t>Федерации»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от </a:t>
            </a:r>
            <a:r>
              <a:rPr lang="ru-RU" sz="2400" b="1" dirty="0">
                <a:solidFill>
                  <a:srgbClr val="002060"/>
                </a:solidFill>
              </a:rPr>
              <a:t>30.12.2001 </a:t>
            </a:r>
            <a:r>
              <a:rPr lang="ru-RU" sz="2400" b="1" dirty="0" smtClean="0">
                <a:solidFill>
                  <a:srgbClr val="002060"/>
                </a:solidFill>
              </a:rPr>
              <a:t>№ </a:t>
            </a:r>
            <a:r>
              <a:rPr lang="ru-RU" sz="2400" b="1" dirty="0">
                <a:solidFill>
                  <a:srgbClr val="002060"/>
                </a:solidFill>
              </a:rPr>
              <a:t>197-ФЗ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(в редакции </a:t>
            </a:r>
            <a:r>
              <a:rPr lang="ru-RU" sz="2400" b="1" dirty="0" smtClean="0">
                <a:solidFill>
                  <a:srgbClr val="002060"/>
                </a:solidFill>
              </a:rPr>
              <a:t>Федерального закона </a:t>
            </a:r>
            <a:r>
              <a:rPr lang="ru-RU" sz="2400" b="1" dirty="0">
                <a:solidFill>
                  <a:srgbClr val="002060"/>
                </a:solidFill>
              </a:rPr>
              <a:t>от 02.07.2021 </a:t>
            </a:r>
            <a:r>
              <a:rPr lang="ru-RU" sz="2400" b="1" dirty="0" smtClean="0">
                <a:solidFill>
                  <a:srgbClr val="002060"/>
                </a:solidFill>
              </a:rPr>
              <a:t>№ 311-ФЗ,</a:t>
            </a:r>
            <a:endParaRPr lang="ru-RU" sz="2400" b="1" dirty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вступившей в силу с 01.03.2022)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9751" y="3574323"/>
            <a:ext cx="829424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раздел Х «Охрана труда» - </a:t>
            </a:r>
            <a:r>
              <a:rPr lang="ru-RU" sz="2000" dirty="0" smtClean="0">
                <a:solidFill>
                  <a:srgbClr val="C00000"/>
                </a:solidFill>
              </a:rPr>
              <a:t>полностью</a:t>
            </a:r>
            <a:r>
              <a:rPr lang="ru-RU" sz="2000" dirty="0" smtClean="0"/>
              <a:t> </a:t>
            </a:r>
          </a:p>
          <a:p>
            <a:pPr marL="265113"/>
            <a:r>
              <a:rPr lang="ru-RU" sz="2000" dirty="0"/>
              <a:t> </a:t>
            </a:r>
            <a:r>
              <a:rPr lang="ru-RU" sz="2000" dirty="0" smtClean="0"/>
              <a:t>  включающий в себя </a:t>
            </a:r>
            <a:r>
              <a:rPr lang="ru-RU" sz="2000" dirty="0" smtClean="0">
                <a:solidFill>
                  <a:srgbClr val="00B050"/>
                </a:solidFill>
              </a:rPr>
              <a:t>новые</a:t>
            </a:r>
            <a:r>
              <a:rPr lang="ru-RU" sz="2000" dirty="0" smtClean="0"/>
              <a:t> главы:  </a:t>
            </a:r>
          </a:p>
          <a:p>
            <a:pPr marL="900113" indent="-900113"/>
            <a:r>
              <a:rPr lang="ru-RU" sz="2000" dirty="0" smtClean="0"/>
              <a:t>главу 33   «Общие положения»</a:t>
            </a:r>
            <a:endParaRPr lang="ru-RU" sz="2000" dirty="0"/>
          </a:p>
          <a:p>
            <a:pPr marL="1076325" indent="-1076325"/>
            <a:r>
              <a:rPr lang="ru-RU" sz="2000" dirty="0"/>
              <a:t>главу 34 </a:t>
            </a:r>
            <a:r>
              <a:rPr lang="ru-RU" sz="2000" dirty="0" smtClean="0"/>
              <a:t>  «Государственное управление охраной труда и требования  охраны труда»</a:t>
            </a:r>
          </a:p>
          <a:p>
            <a:pPr marL="1076325" indent="-1076325"/>
            <a:r>
              <a:rPr lang="ru-RU" sz="2000" dirty="0"/>
              <a:t>главу </a:t>
            </a:r>
            <a:r>
              <a:rPr lang="ru-RU" sz="2000" dirty="0" smtClean="0"/>
              <a:t>35   </a:t>
            </a:r>
            <a:r>
              <a:rPr lang="ru-RU" sz="2000" dirty="0"/>
              <a:t>«</a:t>
            </a:r>
            <a:r>
              <a:rPr lang="ru-RU" sz="2000" dirty="0" smtClean="0"/>
              <a:t>Права и обязанности работодателя и работника в области охраны труда»</a:t>
            </a:r>
          </a:p>
          <a:p>
            <a:pPr marL="1076325" indent="-1076325"/>
            <a:r>
              <a:rPr lang="ru-RU" sz="2000" dirty="0"/>
              <a:t>главу 36 </a:t>
            </a:r>
            <a:r>
              <a:rPr lang="ru-RU" sz="2000" dirty="0" smtClean="0"/>
              <a:t>  «Управление охраной труда»</a:t>
            </a:r>
          </a:p>
          <a:p>
            <a:pPr marL="1076325" indent="-1076325"/>
            <a:r>
              <a:rPr lang="ru-RU" sz="2000" dirty="0" smtClean="0"/>
              <a:t>главу 36.1  «Расследование, оформление (рассмотрение), учет микроповреждений (микротравм), несчастных случаев»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35880" y="2477597"/>
            <a:ext cx="6873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статья </a:t>
            </a:r>
            <a:r>
              <a:rPr lang="ru-RU" sz="2000" dirty="0"/>
              <a:t>22 </a:t>
            </a:r>
            <a:r>
              <a:rPr lang="ru-RU" sz="2000" dirty="0" smtClean="0"/>
              <a:t>– </a:t>
            </a:r>
            <a:r>
              <a:rPr lang="ru-RU" sz="2000" dirty="0" smtClean="0">
                <a:solidFill>
                  <a:srgbClr val="C00000"/>
                </a:solidFill>
              </a:rPr>
              <a:t>частично</a:t>
            </a:r>
            <a:r>
              <a:rPr lang="ru-RU" sz="2000" dirty="0" smtClean="0"/>
              <a:t>	</a:t>
            </a:r>
            <a:r>
              <a:rPr lang="ru-RU" sz="2000" dirty="0"/>
              <a:t>статья 185 - </a:t>
            </a:r>
            <a:r>
              <a:rPr lang="ru-RU" sz="2000" dirty="0" smtClean="0">
                <a:solidFill>
                  <a:srgbClr val="C00000"/>
                </a:solidFill>
              </a:rPr>
              <a:t>полностью</a:t>
            </a:r>
            <a:endParaRPr lang="ru-RU" sz="2000" dirty="0">
              <a:solidFill>
                <a:srgbClr val="C00000"/>
              </a:solidFill>
            </a:endParaRPr>
          </a:p>
          <a:p>
            <a:r>
              <a:rPr lang="ru-RU" sz="2000" dirty="0"/>
              <a:t>статья</a:t>
            </a:r>
            <a:r>
              <a:rPr lang="ru-RU" sz="2000" dirty="0" smtClean="0"/>
              <a:t> 76 – </a:t>
            </a:r>
            <a:r>
              <a:rPr lang="ru-RU" sz="2000" dirty="0" smtClean="0">
                <a:solidFill>
                  <a:srgbClr val="C00000"/>
                </a:solidFill>
              </a:rPr>
              <a:t>частично</a:t>
            </a:r>
            <a:r>
              <a:rPr lang="ru-RU" sz="2000" dirty="0" smtClean="0"/>
              <a:t>	</a:t>
            </a:r>
            <a:r>
              <a:rPr lang="ru-RU" sz="2000" dirty="0"/>
              <a:t>статья 253 - </a:t>
            </a:r>
            <a:r>
              <a:rPr lang="ru-RU" sz="2000" dirty="0" smtClean="0">
                <a:solidFill>
                  <a:srgbClr val="C00000"/>
                </a:solidFill>
              </a:rPr>
              <a:t>полностью</a:t>
            </a:r>
          </a:p>
          <a:p>
            <a:r>
              <a:rPr lang="ru-RU" sz="2000" dirty="0"/>
              <a:t>статья</a:t>
            </a:r>
            <a:r>
              <a:rPr lang="ru-RU" sz="2000" dirty="0" smtClean="0"/>
              <a:t> </a:t>
            </a:r>
            <a:r>
              <a:rPr lang="ru-RU" sz="2000" dirty="0"/>
              <a:t>157 </a:t>
            </a:r>
            <a:r>
              <a:rPr lang="ru-RU" sz="2000" dirty="0" smtClean="0"/>
              <a:t>- </a:t>
            </a:r>
            <a:r>
              <a:rPr lang="ru-RU" sz="2000" dirty="0" smtClean="0">
                <a:solidFill>
                  <a:srgbClr val="C00000"/>
                </a:solidFill>
              </a:rPr>
              <a:t>частично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05258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49751" y="3493260"/>
            <a:ext cx="53784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 descr="https://cdn-icons-png.flaticon.com/512/4341/43416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843" y="2276872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3728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1315" y="549307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ГЛАВА 35 «ПРАВА И ОБЯЗАННОСТИ РАБОТОДАТЕЛЯ 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РАБОТНИКА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ОБЛАСТИ ОХРАНЫ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ТРУДА» РАЗДЕЛА Х «ОХРАНА ТРУДА»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8673" y="1484923"/>
            <a:ext cx="896367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2000" b="1" dirty="0"/>
              <a:t>Статья 215</a:t>
            </a:r>
            <a:r>
              <a:rPr lang="ru-RU" sz="2000" dirty="0"/>
              <a:t>. Обязанности работника в области охраны труда </a:t>
            </a:r>
            <a:r>
              <a:rPr lang="ru-RU" sz="2000" dirty="0" smtClean="0"/>
              <a:t>(</a:t>
            </a:r>
            <a:r>
              <a:rPr lang="ru-RU" sz="2000" b="1" dirty="0" smtClean="0"/>
              <a:t>ст. 214  ТК РФ (старая ред.)</a:t>
            </a:r>
            <a:r>
              <a:rPr lang="ru-RU" sz="2000" dirty="0" smtClean="0"/>
              <a:t>).</a:t>
            </a:r>
          </a:p>
          <a:p>
            <a:pPr marL="3175" indent="350838" algn="just">
              <a:buSzPct val="70000"/>
            </a:pPr>
            <a:r>
              <a:rPr lang="ru-RU" sz="1900" b="1" dirty="0">
                <a:solidFill>
                  <a:schemeClr val="tx2">
                    <a:lumMod val="75000"/>
                  </a:schemeClr>
                </a:solidFill>
              </a:rPr>
              <a:t>Обязанности по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дополнены. </a:t>
            </a:r>
            <a:endParaRPr lang="ru-RU" sz="1900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2425" algn="just">
              <a:buSzPct val="70000"/>
            </a:pP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</a:rPr>
              <a:t>Работник обязан:</a:t>
            </a:r>
          </a:p>
          <a:p>
            <a:pPr marL="3175" indent="350838" algn="just">
              <a:buSzPct val="70000"/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соблюдать требования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ОТ; </a:t>
            </a:r>
            <a:endParaRPr lang="ru-RU" sz="1900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правильно использовать производственное оборудование, инструменты, сырье и материалы, применять технологию;</a:t>
            </a:r>
          </a:p>
          <a:p>
            <a:pPr marL="3175" indent="350838" algn="just">
              <a:buSzPct val="70000"/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следить за исправностью используемых оборудования и инструментов в пределах выполнения своей трудовой функции;</a:t>
            </a:r>
          </a:p>
          <a:p>
            <a:pPr marL="3175" indent="350838" algn="just">
              <a:buSzPct val="70000"/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использовать и правильно применять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СИЗ и СКЗ;</a:t>
            </a:r>
            <a:endParaRPr lang="ru-RU" sz="1900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проходить в установленном порядке обучение по охране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труда, медосмотры;</a:t>
            </a:r>
            <a:endParaRPr lang="ru-RU" sz="1900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незамедлительно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извещать о неисправностях,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нарушениях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технологии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несоответствиях сырья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и материалов, приостановить работу до их устранения;</a:t>
            </a:r>
          </a:p>
          <a:p>
            <a:pPr marL="3175" indent="350838" algn="just">
              <a:buSzPct val="70000"/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немедленно извещать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о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любой известной ему ситуации, угрожающей жизни и здоровью людей, о нарушении работниками и другими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лицами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требований охраны труда, о каждом известном ему несчастном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случае или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об ухудшении состояния своего здоровья,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о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проявлении признаков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профзаболевания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, острого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отравления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693" y="1177513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16) статью 215 изложить в следующей редакции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cdn-icons-png.flaticon.com/512/2825/28252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652" y="1958025"/>
            <a:ext cx="901712" cy="901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-icons.flaticon.com/png/512/2319/premium/2319374.png?token=exp=1648587289~hmac=6a077bd84dab34f6f66afb7ba65523c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228" y="1958025"/>
            <a:ext cx="901712" cy="901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dn-icons-png.flaticon.com/512/1581/158199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44" y="1958025"/>
            <a:ext cx="901712" cy="901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dn-icons-png.flaticon.com/512/250/25018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860" y="1958025"/>
            <a:ext cx="901712" cy="901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363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1315" y="549307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ГЛАВА 35 «ПРАВА И ОБЯЗАННОСТИ РАБОТОДАТЕЛЯ 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РАБОТНИКА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ОБЛАСТИ ОХРАНЫ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ТРУДА» РАЗДЕЛА Х «ОХРАНА ТРУДА»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8693" y="1680758"/>
            <a:ext cx="885782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2000" b="1" dirty="0"/>
              <a:t>Статья 216</a:t>
            </a:r>
            <a:r>
              <a:rPr lang="ru-RU" sz="2000" dirty="0"/>
              <a:t>. Права работника в области охраны труда </a:t>
            </a:r>
            <a:r>
              <a:rPr lang="ru-RU" sz="2000" dirty="0" smtClean="0"/>
              <a:t> (</a:t>
            </a:r>
            <a:r>
              <a:rPr lang="ru-RU" sz="2000" b="1" dirty="0" smtClean="0"/>
              <a:t>ст. 219  ТК РФ (старая ред.)</a:t>
            </a:r>
            <a:r>
              <a:rPr lang="ru-RU" sz="2000" dirty="0" smtClean="0"/>
              <a:t>).</a:t>
            </a:r>
          </a:p>
          <a:p>
            <a:pPr marL="3175" indent="350838" algn="just">
              <a:buSzPct val="70000"/>
            </a:pP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Работник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</a:rPr>
              <a:t>имеет право на:</a:t>
            </a:r>
          </a:p>
          <a:p>
            <a:pPr marL="3175" indent="350838" algn="just">
              <a:buSzPct val="70000"/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рабочее место, соответствующее требованиям охраны труда;</a:t>
            </a:r>
          </a:p>
          <a:p>
            <a:pPr marL="3175" indent="350838" algn="just">
              <a:buSzPct val="70000"/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обязательное соцстрахование от несчастных случаев и профзаболеваний;</a:t>
            </a:r>
          </a:p>
          <a:p>
            <a:pPr marL="3175" indent="350838" algn="just">
              <a:buSzPct val="70000"/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получение достоверной информации об </a:t>
            </a:r>
            <a:r>
              <a:rPr lang="ru-RU" sz="1900" dirty="0" err="1">
                <a:solidFill>
                  <a:schemeClr val="tx2">
                    <a:lumMod val="75000"/>
                  </a:schemeClr>
                </a:solidFill>
              </a:rPr>
              <a:t>УиОТ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, а также о мерах по защите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от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воздействия </a:t>
            </a:r>
            <a:r>
              <a:rPr lang="ru-RU" sz="1900" dirty="0" err="1">
                <a:solidFill>
                  <a:schemeClr val="tx2">
                    <a:lumMod val="75000"/>
                  </a:schemeClr>
                </a:solidFill>
              </a:rPr>
              <a:t>ВиОПФ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3175" indent="350838" algn="just">
              <a:buSzPct val="70000"/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отказ от выполнения работ в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возникновении угрозы жизни или здоровья из-за нарушения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ГНТ ОТ;</a:t>
            </a:r>
          </a:p>
          <a:p>
            <a:pPr marL="3175" indent="350838" algn="just">
              <a:buSzPct val="70000"/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 обеспечение за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счет средств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работодателя СКЗ, СИЗ и </a:t>
            </a:r>
            <a:r>
              <a:rPr lang="ru-RU" sz="1900" dirty="0" err="1" smtClean="0">
                <a:solidFill>
                  <a:schemeClr val="tx2">
                    <a:lumMod val="75000"/>
                  </a:schemeClr>
                </a:solidFill>
              </a:rPr>
              <a:t>СиОС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sz="1900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обучение по охране труда за счет средств работодателя;</a:t>
            </a:r>
          </a:p>
          <a:p>
            <a:pPr marL="3175" indent="350838" algn="just">
              <a:buSzPct val="70000"/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гарантии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и компенсации в связи с работой с </a:t>
            </a:r>
            <a:r>
              <a:rPr lang="ru-RU" sz="1900" dirty="0" err="1" smtClean="0">
                <a:solidFill>
                  <a:schemeClr val="tx2">
                    <a:lumMod val="75000"/>
                  </a:schemeClr>
                </a:solidFill>
              </a:rPr>
              <a:t>ВиОУТ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;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и др. права.</a:t>
            </a:r>
            <a:endParaRPr lang="ru-RU" sz="1900" b="1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7188" algn="just">
              <a:buSzPct val="70000"/>
            </a:pPr>
            <a:endParaRPr lang="ru-RU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7188" algn="just">
              <a:buSzPct val="70000"/>
            </a:pP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</a:rPr>
              <a:t>случае обеспечения на рабочих местах безопасных условий труда, подтвержденных результатами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СОУТ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или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заключением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ГЭУТ,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предусмотренные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ТК РФ гарантии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и компенсации работникам за работу с </a:t>
            </a:r>
            <a:r>
              <a:rPr lang="ru-RU" sz="1900" dirty="0" err="1" smtClean="0">
                <a:solidFill>
                  <a:schemeClr val="tx2">
                    <a:lumMod val="75000"/>
                  </a:schemeClr>
                </a:solidFill>
              </a:rPr>
              <a:t>ВиОУТ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</a:rPr>
              <a:t>не устанавливаются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693" y="1177513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18) статьи 216 и 216.1 изложить в следующей редакции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s://cdn-icons-png.flaticon.com/512/4359/43599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149517"/>
            <a:ext cx="1174190" cy="11741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5855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1315" y="549307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ГЛАВА 35 «ПРАВА И ОБЯЗАННОСТИ РАБОТОДАТЕЛЯ 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РАБОТНИКА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ОБЛАСТИ ОХРАНЫ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ТРУДА» РАЗДЕЛА Х «ОХРАНА ТРУДА»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6177" y="1456521"/>
            <a:ext cx="8857823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2000" b="1" dirty="0"/>
              <a:t>Статья 216.1. </a:t>
            </a:r>
            <a:r>
              <a:rPr lang="ru-RU" sz="2000" dirty="0"/>
              <a:t>Гарантии права работников на труд в условиях, соответствующих требованиям охраны </a:t>
            </a:r>
            <a:r>
              <a:rPr lang="ru-RU" sz="2000" dirty="0" smtClean="0"/>
              <a:t>труда   (</a:t>
            </a:r>
            <a:r>
              <a:rPr lang="ru-RU" sz="2000" b="1" dirty="0" smtClean="0"/>
              <a:t>ст. 220  ТК РФ (старая ред.)</a:t>
            </a:r>
            <a:r>
              <a:rPr lang="ru-RU" sz="2000" dirty="0" smtClean="0"/>
              <a:t>).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Гарантируется защита права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на труд в условиях,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соответствующих требованиям ОТ.</a:t>
            </a:r>
            <a:endParaRPr lang="ru-RU" sz="1900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Условия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труда в трудовом договоре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должны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соответствовать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требованиям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ОТ.</a:t>
            </a:r>
            <a:endParaRPr lang="ru-RU" sz="1900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Приостановление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работ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вследствие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нарушения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ГНТ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ОТ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не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</a:rPr>
              <a:t>по вине работника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- сохраняются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</a:rPr>
              <a:t>место работы (должность) и средний заработок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С согласия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может быть переведен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другую работу с оплатой труда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не ниже своего сред. заработка.</a:t>
            </a:r>
            <a:endParaRPr lang="ru-RU" sz="1900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Отказ от работы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случае возникновения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</a:rPr>
              <a:t>опасности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 для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жизни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и здоровья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→ </a:t>
            </a:r>
            <a:b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не влечет дисциплинарной ответственности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→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работодатель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</a:rPr>
              <a:t>обязан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предоставить работнику другую работу на время устранения такой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опасности. В случае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отсутствия такой работы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→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 время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простоя работника до устранения опасности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оплачивается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в соответствии с ТК РФ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1900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Работник </a:t>
            </a:r>
            <a:r>
              <a:rPr lang="ru-RU" sz="1900" b="1" dirty="0" smtClean="0">
                <a:solidFill>
                  <a:srgbClr val="00B050"/>
                </a:solidFill>
              </a:rPr>
              <a:t>не обеспечен СКЗ</a:t>
            </a:r>
            <a:r>
              <a:rPr lang="en-US" sz="1900" b="1" dirty="0" smtClean="0">
                <a:solidFill>
                  <a:srgbClr val="00B050"/>
                </a:solidFill>
              </a:rPr>
              <a:t> </a:t>
            </a:r>
            <a:r>
              <a:rPr lang="ru-RU" sz="1900" b="1" dirty="0" smtClean="0">
                <a:solidFill>
                  <a:srgbClr val="00B050"/>
                </a:solidFill>
              </a:rPr>
              <a:t>и СИЗ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→ работодателю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запрещено требовать выполнения работ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ы и оплачивает простой как </a:t>
            </a:r>
            <a:r>
              <a:rPr lang="ru-RU" sz="1900" b="1" dirty="0" smtClean="0">
                <a:solidFill>
                  <a:srgbClr val="00B050"/>
                </a:solidFill>
              </a:rPr>
              <a:t>средний заработок</a:t>
            </a:r>
            <a:r>
              <a:rPr lang="ru-RU" sz="1900" dirty="0" smtClean="0">
                <a:solidFill>
                  <a:srgbClr val="00B050"/>
                </a:solidFill>
              </a:rPr>
              <a:t>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работника.</a:t>
            </a:r>
          </a:p>
          <a:p>
            <a:pPr marL="3175" indent="350838" algn="just">
              <a:buSzPct val="70000"/>
            </a:pP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Вред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жизни и здоровью работника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возмещается в рамках обязательного социального страхования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 от несчастных случаев на производстве и профессиональных заболеваний.</a:t>
            </a:r>
            <a:endParaRPr lang="ru-RU" sz="19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693" y="1177513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18) статьи 216 и 216.1 изложить в следующей редакции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661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1315" y="549307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ГЛАВА 35 «ПРАВА И ОБЯЗАННОСТИ РАБОТОДАТЕЛЯ 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РАБОТНИКА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ОБЛАСТИ ОХРАНЫ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ТРУДА» РАЗДЕЛА Х «ОХРАНА ТРУДА»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3089" y="1511286"/>
            <a:ext cx="882139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2000" b="1" dirty="0" smtClean="0"/>
              <a:t>Статья 216.2. </a:t>
            </a:r>
            <a:r>
              <a:rPr lang="ru-RU" sz="2000" dirty="0"/>
              <a:t>Право работника на получение информации об условиях и охране </a:t>
            </a:r>
            <a:r>
              <a:rPr lang="ru-RU" sz="2000" dirty="0" smtClean="0"/>
              <a:t>труда (</a:t>
            </a:r>
            <a:r>
              <a:rPr lang="ru-RU" sz="2000" b="1" dirty="0" smtClean="0">
                <a:solidFill>
                  <a:srgbClr val="00B050"/>
                </a:solidFill>
              </a:rPr>
              <a:t>НОВОЕ</a:t>
            </a:r>
            <a:r>
              <a:rPr lang="ru-RU" sz="2000" dirty="0" smtClean="0"/>
              <a:t>).</a:t>
            </a:r>
          </a:p>
          <a:p>
            <a:pPr marL="3175" indent="350838" algn="just">
              <a:buSzPct val="70000"/>
            </a:pPr>
            <a:r>
              <a:rPr lang="ru-RU" dirty="0" smtClean="0">
                <a:solidFill>
                  <a:srgbClr val="00B050"/>
                </a:solidFill>
              </a:rPr>
              <a:t>Работник </a:t>
            </a:r>
            <a:r>
              <a:rPr lang="ru-RU" dirty="0">
                <a:solidFill>
                  <a:srgbClr val="00B050"/>
                </a:solidFill>
              </a:rPr>
              <a:t>имеет право на получение актуальной и достоверной информации </a:t>
            </a:r>
            <a:r>
              <a:rPr lang="ru-RU" dirty="0" smtClean="0">
                <a:solidFill>
                  <a:srgbClr val="00B050"/>
                </a:solidFill>
              </a:rPr>
              <a:t>об:</a:t>
            </a:r>
          </a:p>
          <a:p>
            <a:pPr marL="3175" indent="350838" algn="just">
              <a:buSzPct val="700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условиях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 охране труда на его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РМ, </a:t>
            </a:r>
          </a:p>
          <a:p>
            <a:pPr marL="3175" indent="350838" algn="just">
              <a:buSzPct val="700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существующих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профрисках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 их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уровнях</a:t>
            </a:r>
          </a:p>
          <a:p>
            <a:pPr marL="3175" indent="350838" algn="just">
              <a:buSzPct val="700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мерах по защите от воздействия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ВиОПФ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на РМ, </a:t>
            </a:r>
          </a:p>
          <a:p>
            <a:pPr marL="3175" indent="350838" algn="just">
              <a:buSzPct val="700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 гарантиях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компенсациях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СИЗ, </a:t>
            </a:r>
          </a:p>
          <a:p>
            <a:pPr marL="3175" indent="350838" algn="just">
              <a:buSzPct val="700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использовании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устройств, обеспечивающих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дистанционную видео-, аудио- или иную фиксацию процессов производства работ, в целях контроля за безопасностью производства работ.</a:t>
            </a:r>
          </a:p>
          <a:p>
            <a:pPr marL="3175" indent="350838" algn="just">
              <a:buSzPct val="70000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Обязанность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предоставления данной информации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возлагается на работодателя, а также 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соответствующие государственные органы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 общественные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организации.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Работодатель обязан незамедлительно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информирует работника о классе 4. </a:t>
            </a:r>
          </a:p>
          <a:p>
            <a:pPr marL="3175" indent="350838" algn="just">
              <a:buSzPct val="700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Формы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(способы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ru-RU" dirty="0" smtClean="0">
                <a:solidFill>
                  <a:srgbClr val="C00000"/>
                </a:solidFill>
              </a:rPr>
              <a:t>*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рекомендации</a:t>
            </a:r>
            <a:r>
              <a:rPr lang="ru-RU" dirty="0" smtClean="0">
                <a:solidFill>
                  <a:srgbClr val="C00000"/>
                </a:solidFill>
              </a:rPr>
              <a:t>**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 размещению работодателем информационных материалов в целях информирования работников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утверждается Минтрудом.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693" y="1177513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19) дополнить статьями 216.2 и 216.3 следующего содержания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85759" y="5803213"/>
            <a:ext cx="72346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</a:rPr>
              <a:t>* Формы </a:t>
            </a:r>
            <a:r>
              <a:rPr lang="ru-RU" sz="1400" b="1" dirty="0">
                <a:solidFill>
                  <a:srgbClr val="C00000"/>
                </a:solidFill>
              </a:rPr>
              <a:t>(</a:t>
            </a:r>
            <a:r>
              <a:rPr lang="ru-RU" sz="1400" b="1" dirty="0" smtClean="0">
                <a:solidFill>
                  <a:srgbClr val="C00000"/>
                </a:solidFill>
              </a:rPr>
              <a:t>способы) </a:t>
            </a:r>
            <a:r>
              <a:rPr lang="ru-RU" sz="1400" b="1" dirty="0">
                <a:solidFill>
                  <a:srgbClr val="C00000"/>
                </a:solidFill>
              </a:rPr>
              <a:t>информирования работников об их трудовых </a:t>
            </a:r>
            <a:r>
              <a:rPr lang="ru-RU" sz="1400" b="1" dirty="0" smtClean="0">
                <a:solidFill>
                  <a:srgbClr val="C00000"/>
                </a:solidFill>
              </a:rPr>
              <a:t>правах…, утв. приказом </a:t>
            </a:r>
            <a:r>
              <a:rPr lang="ru-RU" sz="1400" b="1" dirty="0">
                <a:solidFill>
                  <a:srgbClr val="C00000"/>
                </a:solidFill>
              </a:rPr>
              <a:t>Минтруда </a:t>
            </a:r>
            <a:r>
              <a:rPr lang="ru-RU" sz="1400" b="1" dirty="0" smtClean="0">
                <a:solidFill>
                  <a:srgbClr val="C00000"/>
                </a:solidFill>
              </a:rPr>
              <a:t>России от </a:t>
            </a:r>
            <a:r>
              <a:rPr lang="ru-RU" sz="1400" b="1" dirty="0">
                <a:solidFill>
                  <a:srgbClr val="C00000"/>
                </a:solidFill>
              </a:rPr>
              <a:t>29.10.2021 </a:t>
            </a:r>
            <a:r>
              <a:rPr lang="ru-RU" sz="1400" b="1" dirty="0" smtClean="0">
                <a:solidFill>
                  <a:srgbClr val="C00000"/>
                </a:solidFill>
              </a:rPr>
              <a:t>№ 773н.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</a:rPr>
              <a:t>** Рекомендации по </a:t>
            </a:r>
            <a:r>
              <a:rPr lang="ru-RU" sz="1400" b="1" dirty="0">
                <a:solidFill>
                  <a:srgbClr val="C00000"/>
                </a:solidFill>
              </a:rPr>
              <a:t>размещению работодателем информационных материалов в целях </a:t>
            </a:r>
            <a:r>
              <a:rPr lang="ru-RU" sz="1400" b="1" dirty="0" smtClean="0">
                <a:solidFill>
                  <a:srgbClr val="C00000"/>
                </a:solidFill>
              </a:rPr>
              <a:t>информирования…, утв. приказом </a:t>
            </a:r>
            <a:r>
              <a:rPr lang="ru-RU" sz="1400" b="1" dirty="0">
                <a:solidFill>
                  <a:srgbClr val="C00000"/>
                </a:solidFill>
              </a:rPr>
              <a:t>Минтруда России от 17.12.2021 </a:t>
            </a:r>
            <a:r>
              <a:rPr lang="ru-RU" sz="1400" b="1" dirty="0" smtClean="0">
                <a:solidFill>
                  <a:srgbClr val="C00000"/>
                </a:solidFill>
              </a:rPr>
              <a:t>№ 894.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13314" name="Picture 2" descr="https://cdn-icons.flaticon.com/png/512/2725/premium/2725663.png?token=exp=1648593604~hmac=ffc9145459eb5d30f3a95caffdf39b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07905"/>
            <a:ext cx="1088240" cy="1088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4507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1315" y="549307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ГЛАВА 35 «ПРАВА И ОБЯЗАННОСТИ РАБОТОДАТЕЛЯ 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РАБОТНИКА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ОБЛАСТИ ОХРАНЫ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ТРУДА» РАЗДЕЛА Х «ОХРАНА ТРУДА»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3089" y="1511286"/>
            <a:ext cx="88213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2000" b="1" dirty="0" smtClean="0"/>
              <a:t>Статья 216.3. </a:t>
            </a:r>
            <a:r>
              <a:rPr lang="ru-RU" sz="2000" dirty="0"/>
              <a:t>Обеспечение права работников на санитарно-бытовое </a:t>
            </a:r>
            <a:r>
              <a:rPr lang="ru-RU" sz="2000" dirty="0" smtClean="0"/>
              <a:t>обслуживание (</a:t>
            </a:r>
            <a:r>
              <a:rPr lang="ru-RU" sz="2000" b="1" dirty="0"/>
              <a:t>ст. </a:t>
            </a:r>
            <a:r>
              <a:rPr lang="ru-RU" sz="2000" b="1" dirty="0" smtClean="0"/>
              <a:t>223  </a:t>
            </a:r>
            <a:r>
              <a:rPr lang="ru-RU" sz="2000" b="1" dirty="0"/>
              <a:t>ТК РФ (старая ред.)</a:t>
            </a:r>
            <a:r>
              <a:rPr lang="ru-RU" sz="2000" dirty="0" smtClean="0"/>
              <a:t>).</a:t>
            </a:r>
          </a:p>
          <a:p>
            <a:pPr indent="354013" algn="just"/>
            <a:r>
              <a:rPr lang="ru-RU" sz="2000" dirty="0" smtClean="0"/>
              <a:t>Санитарно-бытовое </a:t>
            </a:r>
            <a:r>
              <a:rPr lang="ru-RU" sz="2000" dirty="0"/>
              <a:t>обслуживание работников в соответствии с требованиями охраны труда возлагается на работодателя. В этих целях работодателем по установленным нормам оборудуются санитарно-бытовые помещения, </a:t>
            </a:r>
            <a:r>
              <a:rPr lang="ru-RU" sz="2000" b="1" dirty="0"/>
              <a:t>помещения для приема пищи, комнаты для отдыха в рабочее время</a:t>
            </a:r>
            <a:r>
              <a:rPr lang="ru-RU" sz="2000" dirty="0"/>
              <a:t> и психологической разгрузки, организуются </a:t>
            </a:r>
            <a:r>
              <a:rPr lang="ru-RU" sz="2000" b="1" dirty="0"/>
              <a:t>посты для оказания первой помощи</a:t>
            </a:r>
            <a:r>
              <a:rPr lang="ru-RU" sz="2000" dirty="0"/>
              <a:t>, </a:t>
            </a:r>
            <a:r>
              <a:rPr lang="ru-RU" sz="2000" b="1" dirty="0"/>
              <a:t>укомплектованные аптечками </a:t>
            </a:r>
            <a:r>
              <a:rPr lang="ru-RU" sz="2000" dirty="0"/>
              <a:t>для оказания первой помощи, устанавливаются аппараты (устройства) для обеспечения работников горячих цехов и участков газированной соленой водой и другое.</a:t>
            </a:r>
          </a:p>
          <a:p>
            <a:pPr indent="354013" algn="just"/>
            <a:r>
              <a:rPr lang="ru-RU" sz="2000" b="1" dirty="0"/>
              <a:t>Перевозка</a:t>
            </a:r>
            <a:r>
              <a:rPr lang="ru-RU" sz="2000" dirty="0"/>
              <a:t> в медицинские организации или к месту жительства </a:t>
            </a:r>
            <a:r>
              <a:rPr lang="ru-RU" sz="2000" b="1" dirty="0"/>
              <a:t>работников, пострадавших </a:t>
            </a:r>
            <a:r>
              <a:rPr lang="ru-RU" sz="2000" dirty="0"/>
              <a:t>в результате несчастного случая на производстве и профессиональных заболеваний, а также по иным медицинским показаниям производится </a:t>
            </a:r>
            <a:r>
              <a:rPr lang="ru-RU" sz="2000" b="1" dirty="0"/>
              <a:t>за счет средств </a:t>
            </a:r>
            <a:r>
              <a:rPr lang="ru-RU" sz="2000" b="1" dirty="0" smtClean="0"/>
              <a:t>только работодателя </a:t>
            </a:r>
            <a:r>
              <a:rPr lang="ru-RU" sz="2000" dirty="0" smtClean="0"/>
              <a:t>(ранее – или работника).</a:t>
            </a:r>
            <a:endParaRPr lang="ru-RU" sz="2000" dirty="0"/>
          </a:p>
          <a:p>
            <a:pPr indent="354013" algn="just"/>
            <a:endParaRPr lang="ru-RU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78693" y="1177513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19) дополнить статьями 216.2 и 216.3 следующего содержания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8574" y="5857973"/>
            <a:ext cx="1050427" cy="1050427"/>
          </a:xfrm>
          <a:prstGeom prst="rect">
            <a:avLst/>
          </a:prstGeom>
        </p:spPr>
      </p:pic>
      <p:pic>
        <p:nvPicPr>
          <p:cNvPr id="14338" name="Picture 2" descr="https://cdn-icons-png.flaticon.com/512/2873/28730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127" y="592452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cdn-icons.flaticon.com/png/512/2811/premium/2811539.png?token=exp=1648587453~hmac=f6c097a0680535645cf2687b54ed60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084" y="5882255"/>
            <a:ext cx="948631" cy="9486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/>
          <p:cNvSpPr/>
          <p:nvPr/>
        </p:nvSpPr>
        <p:spPr>
          <a:xfrm>
            <a:off x="2804583" y="6141668"/>
            <a:ext cx="903321" cy="412372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326233" y="6184380"/>
            <a:ext cx="903321" cy="412372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644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" y="0"/>
            <a:ext cx="9144367" cy="685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4294" y="549307"/>
            <a:ext cx="756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ГЛАВА 36 «УПРАВЛЕНИЕ ОХРАНОЙ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ТРУДА» РАЗДЕЛА Х «ОХРАНА ТРУДА»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3088" y="1476141"/>
            <a:ext cx="6773629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2000" b="1" dirty="0"/>
              <a:t>Статья </a:t>
            </a:r>
            <a:r>
              <a:rPr lang="ru-RU" sz="2000" b="1" dirty="0" smtClean="0"/>
              <a:t>217. </a:t>
            </a:r>
            <a:r>
              <a:rPr lang="ru-RU" sz="2000" dirty="0" smtClean="0"/>
              <a:t>Система </a:t>
            </a:r>
            <a:r>
              <a:rPr lang="ru-RU" sz="2000" dirty="0"/>
              <a:t>управления охраной </a:t>
            </a:r>
            <a:r>
              <a:rPr lang="ru-RU" sz="2000" dirty="0" smtClean="0"/>
              <a:t>труда (</a:t>
            </a:r>
            <a:r>
              <a:rPr lang="ru-RU" sz="2000" b="1" dirty="0" smtClean="0">
                <a:solidFill>
                  <a:srgbClr val="00B050"/>
                </a:solidFill>
              </a:rPr>
              <a:t>НОВОЕ</a:t>
            </a:r>
            <a:r>
              <a:rPr lang="ru-RU" sz="2000" dirty="0" smtClean="0"/>
              <a:t>).</a:t>
            </a:r>
          </a:p>
          <a:p>
            <a:pPr marL="3175" indent="350838" algn="just">
              <a:buSzPct val="70000"/>
            </a:pPr>
            <a:endParaRPr lang="ru-RU" sz="9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Система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управления охраной труда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- комплекс взаимосвязанных и взаимодействующих между собой элементов, устанавливающих политику и цели в области охраны труда у конкретного работодателя и процедуры по достижению этих целей.</a:t>
            </a:r>
          </a:p>
          <a:p>
            <a:pPr marL="3175" indent="350838" algn="just">
              <a:buSzPct val="70000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Работодатель обязан обеспечить создание и функционирование системы управления охраной труда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693" y="988648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21) статьи 217 и 218 изложить в следующей редакции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5362" name="Picture 2" descr="https://cdn-icons-png.flaticon.com/512/2637/263727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944" y="4556316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cdn-icons.flaticon.com/png/512/4158/premium/4158609.png?token=exp=1648594595~hmac=8b8fe359ea80d88726b2c00eb03af79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525" y="2128751"/>
            <a:ext cx="2018065" cy="2018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6844" y="4633703"/>
            <a:ext cx="1645426" cy="164542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3088" y="4049311"/>
            <a:ext cx="43435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350838" algn="just">
              <a:buSzPct val="70000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Примерное положение о системе управления охраной труда утверждается Минтрудом России, с учетом мнения РТК по регулированию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социально-трудовых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отношений </a:t>
            </a:r>
            <a:r>
              <a:rPr lang="ru-RU" sz="2000" b="1" dirty="0" smtClean="0">
                <a:solidFill>
                  <a:srgbClr val="C00000"/>
                </a:solidFill>
              </a:rPr>
              <a:t>(приказ </a:t>
            </a:r>
            <a:r>
              <a:rPr lang="ru-RU" sz="2000" b="1" dirty="0">
                <a:solidFill>
                  <a:srgbClr val="C00000"/>
                </a:solidFill>
              </a:rPr>
              <a:t>Минтруда России от 29.10.2021 </a:t>
            </a:r>
            <a:r>
              <a:rPr lang="ru-RU" sz="2000" b="1" dirty="0" smtClean="0">
                <a:solidFill>
                  <a:srgbClr val="C00000"/>
                </a:solidFill>
              </a:rPr>
              <a:t>№ 776н)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682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4" y="11022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4294" y="549307"/>
            <a:ext cx="756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ГЛАВА 36 «УПРАВЛЕНИЕ ОХРАНОЙ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ТРУДА» РАЗДЕЛА Х «ОХРАНА ТРУДА»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3088" y="1476141"/>
            <a:ext cx="8821399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2000" b="1" dirty="0"/>
              <a:t>Статья </a:t>
            </a:r>
            <a:r>
              <a:rPr lang="ru-RU" sz="2000" b="1" dirty="0" smtClean="0"/>
              <a:t>218. </a:t>
            </a:r>
            <a:r>
              <a:rPr lang="ru-RU" sz="2000" dirty="0"/>
              <a:t>Профессиональные </a:t>
            </a:r>
            <a:r>
              <a:rPr lang="ru-RU" sz="2000" dirty="0" smtClean="0"/>
              <a:t>риски (</a:t>
            </a:r>
            <a:r>
              <a:rPr lang="ru-RU" sz="2000" b="1" dirty="0" smtClean="0">
                <a:solidFill>
                  <a:srgbClr val="00B050"/>
                </a:solidFill>
              </a:rPr>
              <a:t>НОВОЕ</a:t>
            </a:r>
            <a:r>
              <a:rPr lang="ru-RU" sz="2000" dirty="0" smtClean="0"/>
              <a:t>).</a:t>
            </a:r>
          </a:p>
          <a:p>
            <a:pPr marL="3175" indent="350838" algn="just">
              <a:buSzPct val="70000"/>
            </a:pPr>
            <a:endParaRPr lang="ru-RU" sz="9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управлении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профрисками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выявляются опасности.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dirty="0">
                <a:solidFill>
                  <a:srgbClr val="00B050"/>
                </a:solidFill>
              </a:rPr>
              <a:t>Опасности подлежат обнаружению, распознаванию и описанию в </a:t>
            </a:r>
            <a:r>
              <a:rPr lang="ru-RU" dirty="0" smtClean="0">
                <a:solidFill>
                  <a:srgbClr val="00B050"/>
                </a:solidFill>
              </a:rPr>
              <a:t>ходе:</a:t>
            </a:r>
          </a:p>
          <a:p>
            <a:pPr marL="628650" indent="-285750" algn="just">
              <a:buSzPct val="70000"/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B050"/>
                </a:solidFill>
              </a:rPr>
              <a:t>контроля </a:t>
            </a:r>
            <a:r>
              <a:rPr lang="ru-RU" dirty="0">
                <a:solidFill>
                  <a:srgbClr val="00B050"/>
                </a:solidFill>
              </a:rPr>
              <a:t>за состоянием </a:t>
            </a:r>
            <a:r>
              <a:rPr lang="ru-RU" dirty="0" err="1" smtClean="0">
                <a:solidFill>
                  <a:srgbClr val="00B050"/>
                </a:solidFill>
              </a:rPr>
              <a:t>УиОТ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и соблюдением требований </a:t>
            </a:r>
            <a:r>
              <a:rPr lang="ru-RU" dirty="0" smtClean="0">
                <a:solidFill>
                  <a:srgbClr val="00B050"/>
                </a:solidFill>
              </a:rPr>
              <a:t>ОТ;</a:t>
            </a:r>
          </a:p>
          <a:p>
            <a:pPr marL="628650" indent="-285750" algn="just">
              <a:buSzPct val="70000"/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B050"/>
                </a:solidFill>
              </a:rPr>
              <a:t>при </a:t>
            </a:r>
            <a:r>
              <a:rPr lang="ru-RU" dirty="0">
                <a:solidFill>
                  <a:srgbClr val="00B050"/>
                </a:solidFill>
              </a:rPr>
              <a:t>проведении расследования </a:t>
            </a:r>
            <a:r>
              <a:rPr lang="ru-RU" dirty="0" smtClean="0">
                <a:solidFill>
                  <a:srgbClr val="00B050"/>
                </a:solidFill>
              </a:rPr>
              <a:t>НС, профзаболеваний и микроповреждений.</a:t>
            </a:r>
            <a:endParaRPr lang="ru-RU" dirty="0">
              <a:solidFill>
                <a:srgbClr val="00B050"/>
              </a:solidFill>
            </a:endParaRPr>
          </a:p>
          <a:p>
            <a:pPr marL="3175" indent="350838" algn="just">
              <a:buSzPct val="70000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Рекомендации по классификации, обнаружению, распознаванию и описанию опасностей утверждаются Минтрудом России, с учетом мнения РТК по регулированию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социально-трудовых отношений </a:t>
            </a:r>
            <a:r>
              <a:rPr lang="ru-RU" b="1" dirty="0" smtClean="0">
                <a:solidFill>
                  <a:srgbClr val="C00000"/>
                </a:solidFill>
              </a:rPr>
              <a:t>(приказ </a:t>
            </a:r>
            <a:r>
              <a:rPr lang="ru-RU" b="1" dirty="0">
                <a:solidFill>
                  <a:srgbClr val="C00000"/>
                </a:solidFill>
              </a:rPr>
              <a:t>Минтруда России от 31.01.2022 </a:t>
            </a:r>
            <a:r>
              <a:rPr lang="ru-RU" b="1" dirty="0" smtClean="0">
                <a:solidFill>
                  <a:srgbClr val="C00000"/>
                </a:solidFill>
              </a:rPr>
              <a:t>№ 36)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693" y="988648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21) статьи 217 и 218 изложить в следующей редакции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1887739268"/>
              </p:ext>
            </p:extLst>
          </p:nvPr>
        </p:nvGraphicFramePr>
        <p:xfrm>
          <a:off x="7653132" y="1700808"/>
          <a:ext cx="1428157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86984" y="1844824"/>
            <a:ext cx="7481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350838" algn="just">
              <a:buSzPct val="70000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СУ ОТ работодателя должна предусматривать системные мероприятия по управлению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профрисками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 рабочих местах, связанные с выявлением опасностей, оценкой и снижением уровней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профрисков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3175" indent="350838" algn="just">
              <a:buSzPct val="700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Рекомендации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 выбору методов оценки уровней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профрисков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 по снижению уровней таких рисков утверждаются Минтрудом, по согласованию с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Роспотребнадзором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с учетом мнения РТК по регулированию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соц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-труд. отношений </a:t>
            </a:r>
            <a:r>
              <a:rPr lang="ru-RU" b="1" dirty="0" smtClean="0">
                <a:solidFill>
                  <a:srgbClr val="C00000"/>
                </a:solidFill>
              </a:rPr>
              <a:t>(приказ </a:t>
            </a:r>
            <a:r>
              <a:rPr lang="ru-RU" b="1" dirty="0">
                <a:solidFill>
                  <a:srgbClr val="C00000"/>
                </a:solidFill>
              </a:rPr>
              <a:t>Минтруда России от 28.12.2021 № 926)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910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13" y="7379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4294" y="549307"/>
            <a:ext cx="756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ГЛАВА 36 «УПРАВЛЕНИЕ ОХРАНОЙ ТРУДА» РАЗДЕЛА Х «ОХРАНА ТРУДА»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3088" y="1202290"/>
            <a:ext cx="8821399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2000" b="1" dirty="0"/>
              <a:t>Статья 219. </a:t>
            </a:r>
            <a:r>
              <a:rPr lang="ru-RU" sz="2000" dirty="0"/>
              <a:t>Обучение по охране труда</a:t>
            </a:r>
            <a:r>
              <a:rPr lang="ru-RU" sz="2000" dirty="0" smtClean="0"/>
              <a:t> (</a:t>
            </a:r>
            <a:r>
              <a:rPr lang="ru-RU" sz="2000" b="1" dirty="0"/>
              <a:t>ст. </a:t>
            </a:r>
            <a:r>
              <a:rPr lang="ru-RU" sz="2000" b="1" dirty="0" smtClean="0"/>
              <a:t>225  </a:t>
            </a:r>
            <a:r>
              <a:rPr lang="ru-RU" sz="2000" b="1" dirty="0"/>
              <a:t>ТК РФ (старая ред.)</a:t>
            </a:r>
            <a:r>
              <a:rPr lang="ru-RU" sz="2000" dirty="0" smtClean="0"/>
              <a:t>).</a:t>
            </a:r>
          </a:p>
          <a:p>
            <a:pPr marL="3175" indent="350838" algn="just">
              <a:buSzPct val="70000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Новое определение: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Обучение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 охране труда - процесс получения работниками, в том числе руководителями организаций, а также работодателями -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ИП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знаний, умений, навыков, позволяющих формировать и развивать необходимые компетенции с целью обеспечения безопасности труда, сохранения жизни и здоровья.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Работники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, в том числе руководители организаций, и работодатели -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ИП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обязаны проходить обучение по охране труда и проверку знания требований охраны труда.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3175" indent="350838" algn="just">
              <a:buSzPct val="700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Получение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знаний, умений и навыков в ходе проведения: </a:t>
            </a:r>
          </a:p>
          <a:p>
            <a:pPr marL="288925" indent="-285750" algn="just">
              <a:buSzPct val="70000"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инструктажей по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ОТ (вводный, первичный, повторный, целевой, неплановый);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288925" indent="-285750" algn="just">
              <a:buSzPct val="70000"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стажировки на рабочем месте (для определенных категорий работников); </a:t>
            </a:r>
          </a:p>
          <a:p>
            <a:pPr marL="288925" indent="-285750" algn="just">
              <a:buSzPct val="70000"/>
              <a:buFont typeface="Wingdings" panose="05000000000000000000" pitchFamily="2" charset="2"/>
              <a:buChar char="Ø"/>
            </a:pPr>
            <a:r>
              <a:rPr lang="ru-RU" u="sng" dirty="0">
                <a:solidFill>
                  <a:srgbClr val="00B050"/>
                </a:solidFill>
              </a:rPr>
              <a:t>обучения по оказанию первой помощи пострадавшим</a:t>
            </a:r>
            <a:r>
              <a:rPr lang="ru-RU" dirty="0">
                <a:solidFill>
                  <a:srgbClr val="00B050"/>
                </a:solidFill>
              </a:rPr>
              <a:t>; </a:t>
            </a:r>
          </a:p>
          <a:p>
            <a:pPr marL="288925" indent="-285750" algn="just">
              <a:buSzPct val="70000"/>
              <a:buFont typeface="Wingdings" panose="05000000000000000000" pitchFamily="2" charset="2"/>
              <a:buChar char="Ø"/>
            </a:pPr>
            <a:r>
              <a:rPr lang="ru-RU" u="sng" dirty="0">
                <a:solidFill>
                  <a:srgbClr val="00B050"/>
                </a:solidFill>
              </a:rPr>
              <a:t>обучения по использованию (применению) средств индивидуальной защиты</a:t>
            </a:r>
            <a:r>
              <a:rPr lang="ru-RU" dirty="0">
                <a:solidFill>
                  <a:srgbClr val="00B050"/>
                </a:solidFill>
              </a:rPr>
              <a:t>; </a:t>
            </a:r>
          </a:p>
          <a:p>
            <a:pPr marL="288925" indent="-285750" algn="just">
              <a:buSzPct val="70000"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обучения по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 работодателя, в том числе обучения безопасным методам и приемам выполнения работ, или в организациях, оказывающих услуги по проведению обучения по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ОТ.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dirty="0"/>
              <a:t>Порядок обучения по охране труда и проверки знания требований охраны труда, а также требования к организациям, оказывающим услуги по проведению обучения по охране труда, устанавливаются Правительством </a:t>
            </a:r>
            <a:r>
              <a:rPr lang="ru-RU" dirty="0" smtClean="0"/>
              <a:t>РФ </a:t>
            </a:r>
            <a:r>
              <a:rPr lang="ru-RU" dirty="0"/>
              <a:t>с учетом мнения </a:t>
            </a:r>
            <a:r>
              <a:rPr lang="ru-RU" dirty="0" smtClean="0"/>
              <a:t>РТК </a:t>
            </a:r>
            <a:r>
              <a:rPr lang="ru-RU" dirty="0"/>
              <a:t>по регулированию </a:t>
            </a:r>
            <a:r>
              <a:rPr lang="ru-RU" dirty="0" smtClean="0"/>
              <a:t>социально-трудовых </a:t>
            </a:r>
            <a:r>
              <a:rPr lang="ru-RU" dirty="0"/>
              <a:t>отношений </a:t>
            </a:r>
            <a:r>
              <a:rPr lang="ru-RU" b="1" dirty="0" smtClean="0">
                <a:solidFill>
                  <a:srgbClr val="C00000"/>
                </a:solidFill>
              </a:rPr>
              <a:t>(постановление </a:t>
            </a:r>
            <a:r>
              <a:rPr lang="ru-RU" b="1" dirty="0">
                <a:solidFill>
                  <a:srgbClr val="C00000"/>
                </a:solidFill>
              </a:rPr>
              <a:t>Правительства </a:t>
            </a:r>
            <a:r>
              <a:rPr lang="ru-RU" b="1" dirty="0" smtClean="0">
                <a:solidFill>
                  <a:srgbClr val="C00000"/>
                </a:solidFill>
              </a:rPr>
              <a:t>РФ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от </a:t>
            </a:r>
            <a:r>
              <a:rPr lang="ru-RU" b="1" dirty="0">
                <a:solidFill>
                  <a:srgbClr val="C00000"/>
                </a:solidFill>
              </a:rPr>
              <a:t>24.12.2021 №</a:t>
            </a:r>
            <a:r>
              <a:rPr lang="ru-RU" b="1" dirty="0" smtClean="0">
                <a:solidFill>
                  <a:srgbClr val="C00000"/>
                </a:solidFill>
              </a:rPr>
              <a:t> 2464)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78693" y="913374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23) статьи 219 - 225 изложить в следующей редакции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72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58" y="-15154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4294" y="549307"/>
            <a:ext cx="756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ГЛАВА 36 «УПРАВЛЕНИЕ ОХРАНОЙ ТРУДА» РАЗДЕЛА Х «ОХРАНА ТРУДА»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3088" y="1202290"/>
            <a:ext cx="882139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2000" b="1" dirty="0"/>
              <a:t>Статья </a:t>
            </a:r>
            <a:r>
              <a:rPr lang="ru-RU" sz="2000" b="1" dirty="0" smtClean="0"/>
              <a:t>220. </a:t>
            </a:r>
            <a:r>
              <a:rPr lang="ru-RU" sz="2000" dirty="0"/>
              <a:t>Медицинские осмотры некоторых категорий работников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(</a:t>
            </a:r>
            <a:r>
              <a:rPr lang="ru-RU" sz="2000" b="1" dirty="0"/>
              <a:t>ст. </a:t>
            </a:r>
            <a:r>
              <a:rPr lang="ru-RU" sz="2000" b="1" dirty="0" smtClean="0"/>
              <a:t>213  </a:t>
            </a:r>
            <a:r>
              <a:rPr lang="ru-RU" sz="2000" b="1" dirty="0"/>
              <a:t>ТК РФ (старая ред.)</a:t>
            </a:r>
            <a:r>
              <a:rPr lang="ru-RU" sz="2000" dirty="0" smtClean="0"/>
              <a:t>).</a:t>
            </a:r>
          </a:p>
          <a:p>
            <a:pPr marL="3175" indent="350838" algn="just">
              <a:buSzPct val="70000"/>
            </a:pPr>
            <a:endParaRPr lang="ru-RU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Работники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, занятые на работах с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ВиОУТ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том числе на подземных работах),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а также на работах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связанных с движением транспорта, проходят обязательные предварительные (при поступлении на работу) и периодические (в течение трудовой деятельности, для лиц в возрасте до 21 года - ежегодные)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медосмотры 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для 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</a:rPr>
              <a:t>определения пригодности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этих работников для выполнения поручаемой работы и предупреждения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профзаболеваний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В соответствии с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НПА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 (или) медицинскими рекомендациями указанные работники проходят внеочередные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медосмотры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3175" indent="350838" algn="just">
              <a:buSzPct val="70000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Работники организаций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пищевой промышленности, общественного питания и торговли, водопроводных сооружений,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медицинских организаций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и детских учреждений, а также некоторых других работодателей проходят указанные медицинские осмотры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</a:rPr>
              <a:t>в целях охраны здоровья населения, предупреждения возникновения и распространения заболеваний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3175" indent="350838" algn="just">
              <a:buSzPct val="70000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Время прохождения обязательных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предсменных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предрейсовых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),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послесменных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послерейсовых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) медосмотров включается в рабочее время. В силу </a:t>
            </a:r>
            <a:r>
              <a:rPr lang="ru-RU" b="1" dirty="0">
                <a:solidFill>
                  <a:srgbClr val="C00000"/>
                </a:solidFill>
              </a:rPr>
              <a:t>Порядка проведения </a:t>
            </a:r>
            <a:r>
              <a:rPr lang="ru-RU" b="1" dirty="0" err="1">
                <a:solidFill>
                  <a:srgbClr val="C00000"/>
                </a:solidFill>
              </a:rPr>
              <a:t>предсменных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предрейсовых</a:t>
            </a:r>
            <a:r>
              <a:rPr lang="ru-RU" b="1" dirty="0">
                <a:solidFill>
                  <a:srgbClr val="C00000"/>
                </a:solidFill>
              </a:rPr>
              <a:t> и </a:t>
            </a:r>
            <a:r>
              <a:rPr lang="ru-RU" b="1" dirty="0" err="1">
                <a:solidFill>
                  <a:srgbClr val="C00000"/>
                </a:solidFill>
              </a:rPr>
              <a:t>послесменных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послерейсовых</a:t>
            </a:r>
            <a:r>
              <a:rPr lang="ru-RU" b="1" dirty="0">
                <a:solidFill>
                  <a:srgbClr val="C00000"/>
                </a:solidFill>
              </a:rPr>
              <a:t> медицинских </a:t>
            </a:r>
            <a:r>
              <a:rPr lang="ru-RU" b="1" dirty="0" smtClean="0">
                <a:solidFill>
                  <a:srgbClr val="C00000"/>
                </a:solidFill>
              </a:rPr>
              <a:t>осмотров, утв. приказом </a:t>
            </a:r>
            <a:r>
              <a:rPr lang="ru-RU" b="1" dirty="0">
                <a:solidFill>
                  <a:srgbClr val="C00000"/>
                </a:solidFill>
              </a:rPr>
              <a:t>Минздрава России от 15.12.2014 </a:t>
            </a:r>
            <a:r>
              <a:rPr lang="ru-RU" b="1" dirty="0" smtClean="0">
                <a:solidFill>
                  <a:srgbClr val="C00000"/>
                </a:solidFill>
              </a:rPr>
              <a:t>№ 835н,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проводятся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предсменные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послесменные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медосмотры водителям.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693" y="913374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23) статьи 219 - 225 изложить в следующей редакции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7020273" y="6453336"/>
            <a:ext cx="1944214" cy="28803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843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90" y="2096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4294" y="549307"/>
            <a:ext cx="756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ГЛАВА 36 «УПРАВЛЕНИЕ ОХРАНОЙ ТРУДА» РАЗДЕЛА Х «ОХРАНА ТРУДА»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3088" y="1202290"/>
            <a:ext cx="882139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2000" b="1" dirty="0"/>
              <a:t>Статья </a:t>
            </a:r>
            <a:r>
              <a:rPr lang="ru-RU" sz="2000" b="1" dirty="0" smtClean="0"/>
              <a:t>220. </a:t>
            </a:r>
            <a:r>
              <a:rPr lang="ru-RU" sz="2000" dirty="0"/>
              <a:t>Медицинские осмотры некоторых категорий работников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(</a:t>
            </a:r>
            <a:r>
              <a:rPr lang="ru-RU" sz="2000" b="1" dirty="0"/>
              <a:t>ст. </a:t>
            </a:r>
            <a:r>
              <a:rPr lang="ru-RU" sz="2000" b="1" dirty="0" smtClean="0"/>
              <a:t>213  </a:t>
            </a:r>
            <a:r>
              <a:rPr lang="ru-RU" sz="2000" b="1" dirty="0"/>
              <a:t>ТК РФ (старая ред.)</a:t>
            </a:r>
            <a:r>
              <a:rPr lang="ru-RU" sz="2000" dirty="0" smtClean="0"/>
              <a:t>).</a:t>
            </a:r>
          </a:p>
          <a:p>
            <a:pPr marL="3175" indent="350838" algn="just">
              <a:buSzPct val="70000"/>
            </a:pPr>
            <a:endParaRPr lang="ru-RU" sz="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Вредные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 (или) опасные производственные факторы и работы, при выполнении которых проводятся обязательные предварительные (при поступлении на работу) и периодические (в течение трудовой деятельности) медицинские осмотры работников, указанных в части первой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статьи 220 ТК РФ,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определяются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Минздравом России,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совместно с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Минтрудом России,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Роспотребнадзором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 учетом мнения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РТК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 регулированию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социально-трудовых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отношений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(приказ </a:t>
            </a:r>
            <a:r>
              <a:rPr lang="ru-RU" b="1" dirty="0">
                <a:solidFill>
                  <a:srgbClr val="C00000"/>
                </a:solidFill>
              </a:rPr>
              <a:t>Минтруда России </a:t>
            </a:r>
            <a:r>
              <a:rPr lang="ru-RU" b="1" dirty="0" smtClean="0">
                <a:solidFill>
                  <a:srgbClr val="C00000"/>
                </a:solidFill>
              </a:rPr>
              <a:t>№ </a:t>
            </a:r>
            <a:r>
              <a:rPr lang="ru-RU" b="1" dirty="0">
                <a:solidFill>
                  <a:srgbClr val="C00000"/>
                </a:solidFill>
              </a:rPr>
              <a:t>988н, Минздрава России </a:t>
            </a:r>
            <a:r>
              <a:rPr lang="ru-RU" b="1" dirty="0" smtClean="0">
                <a:solidFill>
                  <a:srgbClr val="C00000"/>
                </a:solidFill>
              </a:rPr>
              <a:t>№ </a:t>
            </a:r>
            <a:r>
              <a:rPr lang="ru-RU" b="1" dirty="0">
                <a:solidFill>
                  <a:srgbClr val="C00000"/>
                </a:solidFill>
              </a:rPr>
              <a:t>1420н от 31.12.2020 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Порядок и периодичность проведения медосмотров устанавливается Минздравом России </a:t>
            </a:r>
            <a:r>
              <a:rPr lang="ru-RU" b="1" dirty="0" smtClean="0">
                <a:solidFill>
                  <a:srgbClr val="C00000"/>
                </a:solidFill>
              </a:rPr>
              <a:t>(приказ </a:t>
            </a:r>
            <a:r>
              <a:rPr lang="ru-RU" b="1" dirty="0">
                <a:solidFill>
                  <a:srgbClr val="C00000"/>
                </a:solidFill>
              </a:rPr>
              <a:t>Минздрава России от 28.01.2021 </a:t>
            </a:r>
            <a:r>
              <a:rPr lang="ru-RU" b="1" dirty="0" smtClean="0">
                <a:solidFill>
                  <a:srgbClr val="C00000"/>
                </a:solidFill>
              </a:rPr>
              <a:t>№ 29н)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3175" indent="350838" algn="just">
              <a:buSzPct val="70000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Отдельные работники проходят обязательное психиатрическое освидетельствование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Порядок, периодичность и основания прохождения психиатрического освидетельствования, устанавливаются Минздравом России, с учетом мнения РТК по регулированию социально-трудовых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отношений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(</a:t>
            </a:r>
            <a:r>
              <a:rPr lang="ru-RU" b="1" u="sng" dirty="0" smtClean="0">
                <a:solidFill>
                  <a:srgbClr val="C00000"/>
                </a:solidFill>
              </a:rPr>
              <a:t>пока действуют:</a:t>
            </a:r>
            <a:r>
              <a:rPr lang="ru-RU" b="1" dirty="0" smtClean="0">
                <a:solidFill>
                  <a:srgbClr val="C00000"/>
                </a:solidFill>
              </a:rPr>
              <a:t> Порядок - </a:t>
            </a:r>
            <a:r>
              <a:rPr lang="ru-RU" b="1" dirty="0">
                <a:solidFill>
                  <a:srgbClr val="C00000"/>
                </a:solidFill>
              </a:rPr>
              <a:t>постановление Правительства РФ от 23.09.2002 № 695 и Перечень - </a:t>
            </a:r>
            <a:r>
              <a:rPr lang="ru-RU" b="1" dirty="0" smtClean="0">
                <a:solidFill>
                  <a:srgbClr val="C00000"/>
                </a:solidFill>
              </a:rPr>
              <a:t>постановление </a:t>
            </a:r>
            <a:r>
              <a:rPr lang="ru-RU" b="1" dirty="0">
                <a:solidFill>
                  <a:srgbClr val="C00000"/>
                </a:solidFill>
              </a:rPr>
              <a:t>Правительства РФ от 28.04.1993 </a:t>
            </a:r>
            <a:r>
              <a:rPr lang="ru-RU" b="1" dirty="0" smtClean="0">
                <a:solidFill>
                  <a:srgbClr val="C00000"/>
                </a:solidFill>
              </a:rPr>
              <a:t>№ 377)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3175" indent="350838" algn="just">
              <a:buSzPct val="70000"/>
            </a:pPr>
            <a:endParaRPr lang="ru-RU" sz="1050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-3175" algn="ctr">
              <a:buSzPct val="70000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МЕДИЦИНСКИЕ ОСМОТРЫ И ПСИХИАТРИЧЕСКИЕ ОСВИДЕТЕЛЬСТВОВАНИЯ ОСУЩЕСТВЛЯЮТСЯ ЗА СЧЕТ СРЕДСТВ РАБОТОДАТЕЛЯ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693" y="913374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23) статьи 219 - 225 изложить в следующей редакции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10800000">
            <a:off x="6911644" y="931839"/>
            <a:ext cx="1944214" cy="28803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31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55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177281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511" y="895653"/>
            <a:ext cx="8964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1) в части первой статьи 22:</a:t>
            </a:r>
          </a:p>
          <a:p>
            <a:pPr indent="354013" algn="just"/>
            <a:r>
              <a:rPr lang="ru-RU" b="1" dirty="0">
                <a:solidFill>
                  <a:srgbClr val="C00000"/>
                </a:solidFill>
              </a:rPr>
              <a:t>а) абзац пятый дополнить словами ", требований охраны труда";</a:t>
            </a:r>
          </a:p>
          <a:p>
            <a:pPr indent="354013" algn="just"/>
            <a:r>
              <a:rPr lang="ru-RU" b="1" dirty="0">
                <a:solidFill>
                  <a:srgbClr val="C00000"/>
                </a:solidFill>
              </a:rPr>
              <a:t>б) дополнить абзацем следующего содержания:</a:t>
            </a:r>
          </a:p>
          <a:p>
            <a:pPr indent="354013" algn="just"/>
            <a:r>
              <a:rPr lang="ru-RU" b="1" dirty="0">
                <a:solidFill>
                  <a:srgbClr val="C00000"/>
                </a:solidFill>
              </a:rPr>
              <a:t>"проводить самостоятельно оценку соблюдения требований трудового законодательства и иных нормативных правовых актов, содержащих нормы трудового права (</a:t>
            </a:r>
            <a:r>
              <a:rPr lang="ru-RU" b="1" dirty="0" err="1">
                <a:solidFill>
                  <a:srgbClr val="C00000"/>
                </a:solidFill>
              </a:rPr>
              <a:t>самообследование</a:t>
            </a:r>
            <a:r>
              <a:rPr lang="ru-RU" b="1" dirty="0" smtClean="0">
                <a:solidFill>
                  <a:srgbClr val="C00000"/>
                </a:solidFill>
              </a:rPr>
              <a:t>).";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3140968"/>
            <a:ext cx="85307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Работодателю предоставлено право: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b="1" dirty="0" smtClean="0">
                <a:solidFill>
                  <a:srgbClr val="00B050"/>
                </a:solidFill>
              </a:rPr>
              <a:t>требовать от работников исполнения</a:t>
            </a:r>
            <a:r>
              <a:rPr lang="ru-RU" sz="2400" dirty="0" smtClean="0"/>
              <a:t> ими </a:t>
            </a:r>
            <a:r>
              <a:rPr lang="ru-RU" sz="2400" dirty="0"/>
              <a:t>требований охраны </a:t>
            </a:r>
            <a:r>
              <a:rPr lang="ru-RU" sz="2400" dirty="0" smtClean="0"/>
              <a:t>труда;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b="1" dirty="0">
                <a:solidFill>
                  <a:srgbClr val="00B050"/>
                </a:solidFill>
              </a:rPr>
              <a:t>проводить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00B050"/>
                </a:solidFill>
              </a:rPr>
              <a:t>самостоятельно оценку</a:t>
            </a:r>
            <a:r>
              <a:rPr lang="ru-RU" sz="2400" b="1" dirty="0"/>
              <a:t> </a:t>
            </a:r>
            <a:r>
              <a:rPr lang="ru-RU" sz="2400" dirty="0"/>
              <a:t>соблюдения требований трудового законодательства и иных нормативных правовых актов, содержащих нормы трудового права (</a:t>
            </a:r>
            <a:r>
              <a:rPr lang="ru-RU" sz="2400" dirty="0" err="1"/>
              <a:t>самообследование</a:t>
            </a:r>
            <a:r>
              <a:rPr lang="ru-RU" sz="2400" dirty="0"/>
              <a:t>). 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7170" name="Picture 2" descr="https://cdn-icons-png.flaticon.com/512/4252/42524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636" y="2229698"/>
            <a:ext cx="1885387" cy="1885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6340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13" y="7379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4294" y="549307"/>
            <a:ext cx="756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ГЛАВА 36 «УПРАВЛЕНИЕ ОХРАНОЙ ТРУДА» РАЗДЕЛА Х «ОХРАНА ТРУДА»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3088" y="1202290"/>
            <a:ext cx="88213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2000" b="1" dirty="0"/>
              <a:t>Статья </a:t>
            </a:r>
            <a:r>
              <a:rPr lang="ru-RU" sz="2000" b="1" dirty="0" smtClean="0"/>
              <a:t>221. </a:t>
            </a:r>
            <a:r>
              <a:rPr lang="ru-RU" sz="2000" dirty="0"/>
              <a:t>Обеспечение работников средствами индивидуальной </a:t>
            </a:r>
            <a:r>
              <a:rPr lang="ru-RU" sz="2000" dirty="0" smtClean="0"/>
              <a:t>защиты (</a:t>
            </a:r>
            <a:r>
              <a:rPr lang="ru-RU" sz="2000" b="1" dirty="0"/>
              <a:t>ст. </a:t>
            </a:r>
            <a:r>
              <a:rPr lang="ru-RU" sz="2000" b="1" dirty="0" smtClean="0"/>
              <a:t>221  </a:t>
            </a:r>
            <a:r>
              <a:rPr lang="ru-RU" sz="2000" b="1" dirty="0"/>
              <a:t>ТК РФ (старая ред.)</a:t>
            </a:r>
            <a:r>
              <a:rPr lang="ru-RU" sz="2000" dirty="0" smtClean="0"/>
              <a:t>).</a:t>
            </a:r>
          </a:p>
          <a:p>
            <a:pPr marL="3175" indent="350838" algn="just">
              <a:buSzPct val="70000"/>
            </a:pPr>
            <a:endParaRPr lang="ru-RU" sz="1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693" y="913374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23) статьи 219 - 225 изложить в следующей редакции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87888584"/>
              </p:ext>
            </p:extLst>
          </p:nvPr>
        </p:nvGraphicFramePr>
        <p:xfrm>
          <a:off x="178693" y="2906946"/>
          <a:ext cx="3313187" cy="27363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859"/>
                <a:gridCol w="432048"/>
                <a:gridCol w="576064"/>
                <a:gridCol w="936104"/>
                <a:gridCol w="648072"/>
                <a:gridCol w="360040"/>
              </a:tblGrid>
              <a:tr h="642353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</a:rPr>
                        <a:t>Средства индивидуальной защиты включают</a:t>
                      </a:r>
                      <a:r>
                        <a:rPr lang="ru-RU" sz="1600" b="1" baseline="0" dirty="0" smtClean="0">
                          <a:solidFill>
                            <a:srgbClr val="00B050"/>
                          </a:solidFill>
                        </a:rPr>
                        <a:t> в себя</a:t>
                      </a:r>
                      <a:endParaRPr lang="ru-RU" sz="16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9395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Специальная одежда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Специальная обувь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</a:rPr>
                        <a:t>Дерматологические средства защиты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Средства защиты органов дыхания, рук, головы, лица, органа слуха, глаз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Средства защиты от падения с высоты 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Другие СИЗ</a:t>
                      </a:r>
                    </a:p>
                  </a:txBody>
                  <a:tcPr vert="vert270" anchor="ctr"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707903" y="2780928"/>
            <a:ext cx="52565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350838" algn="just">
              <a:buSzPct val="700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Правила обеспечения работников СИЗ и СС </a:t>
            </a:r>
            <a:r>
              <a:rPr lang="ru-RU" b="1" dirty="0" smtClean="0">
                <a:solidFill>
                  <a:srgbClr val="C00000"/>
                </a:solidFill>
              </a:rPr>
              <a:t>(приказ Минтруда России от 29.10.2021 № 766н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– с 01.09.2023)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а также единые Типовые нормы выдачи СИЗ и СС </a:t>
            </a:r>
            <a:r>
              <a:rPr lang="ru-RU" b="1" dirty="0" smtClean="0">
                <a:solidFill>
                  <a:srgbClr val="C00000"/>
                </a:solidFill>
              </a:rPr>
              <a:t>(приказ </a:t>
            </a:r>
            <a:r>
              <a:rPr lang="ru-RU" b="1" dirty="0">
                <a:solidFill>
                  <a:srgbClr val="C00000"/>
                </a:solidFill>
              </a:rPr>
              <a:t>Минтруда России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от </a:t>
            </a:r>
            <a:r>
              <a:rPr lang="ru-RU" b="1" dirty="0">
                <a:solidFill>
                  <a:srgbClr val="C00000"/>
                </a:solidFill>
              </a:rPr>
              <a:t>29.10.2021 </a:t>
            </a:r>
            <a:r>
              <a:rPr lang="ru-RU" b="1" dirty="0" smtClean="0">
                <a:solidFill>
                  <a:srgbClr val="C00000"/>
                </a:solidFill>
              </a:rPr>
              <a:t>№ 767н)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устанавливаются Минтрудом с учетом мнения РТК по регулированию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социально-трудовых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отношений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(сейчас </a:t>
            </a:r>
            <a:r>
              <a:rPr lang="ru-RU" b="1" dirty="0" smtClean="0">
                <a:solidFill>
                  <a:srgbClr val="C00000"/>
                </a:solidFill>
              </a:rPr>
              <a:t>действуют: Порядок выдачи - приказ </a:t>
            </a:r>
            <a:r>
              <a:rPr lang="ru-RU" b="1" dirty="0" err="1">
                <a:solidFill>
                  <a:srgbClr val="C00000"/>
                </a:solidFill>
              </a:rPr>
              <a:t>Минздравсоцразвития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России от </a:t>
            </a:r>
            <a:r>
              <a:rPr lang="ru-RU" b="1" dirty="0">
                <a:solidFill>
                  <a:srgbClr val="C00000"/>
                </a:solidFill>
              </a:rPr>
              <a:t>01.06.2009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№ 290н; Отраслевые и межотраслевые нормы)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91261" y="5532818"/>
            <a:ext cx="3936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chemeClr val="tx2">
                    <a:lumMod val="75000"/>
                  </a:schemeClr>
                </a:solidFill>
              </a:rPr>
              <a:t>Работодатель устанавливает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свои нормы бесплатной выдачи СИЗ 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СС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основании ЕТН с учетом СОУТ, ОПР, 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</a:rPr>
              <a:t>мнения 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профкома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9646" y="5799860"/>
            <a:ext cx="4752526" cy="923330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175" indent="-3175" algn="just">
              <a:buSzPct val="70000"/>
            </a:pP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За счет средств работодателя: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закупка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выдача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СИЗ, их хранение,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стирка, химическая чистка, сушка,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ремонт 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замена.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2160" y="1844824"/>
            <a:ext cx="7496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350838" algn="just">
              <a:buSzPct val="70000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СИЗ и смывающие средства бесплатно выдаются работникам от воздействия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ВиО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факторов производственной среды и (или) загрязнения, а также на работах, выполняемых в особых температурных условиях.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https://cdn-icons-png.flaticon.com/512/3531/353174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762" y="1603398"/>
            <a:ext cx="1199120" cy="1199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5493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13" y="7379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4294" y="549307"/>
            <a:ext cx="756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ГЛАВА 36 «УПРАВЛЕНИЕ ОХРАНОЙ ТРУДА» РАЗДЕЛА Х «ОХРАНА ТРУДА»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3088" y="1202290"/>
            <a:ext cx="8821399" cy="579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b="1" dirty="0"/>
              <a:t>Статья </a:t>
            </a:r>
            <a:r>
              <a:rPr lang="ru-RU" b="1" dirty="0" smtClean="0"/>
              <a:t>222. </a:t>
            </a:r>
            <a:r>
              <a:rPr lang="ru-RU" dirty="0"/>
              <a:t>Обеспечение работников молоком или другими равноценными пищевыми продуктами, лечебно-профилактическим питанием </a:t>
            </a:r>
            <a:r>
              <a:rPr lang="ru-RU" dirty="0" smtClean="0"/>
              <a:t>(</a:t>
            </a:r>
            <a:r>
              <a:rPr lang="ru-RU" b="1" dirty="0"/>
              <a:t>ст. </a:t>
            </a:r>
            <a:r>
              <a:rPr lang="ru-RU" b="1" dirty="0" smtClean="0"/>
              <a:t>222  </a:t>
            </a:r>
            <a:r>
              <a:rPr lang="ru-RU" b="1" dirty="0"/>
              <a:t>ТК РФ (старая ред.)</a:t>
            </a:r>
            <a:r>
              <a:rPr lang="ru-RU" dirty="0" smtClean="0"/>
              <a:t>).</a:t>
            </a:r>
          </a:p>
          <a:p>
            <a:pPr marL="3175" indent="350838" algn="just">
              <a:buSzPct val="70000"/>
            </a:pP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Работникам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</a:rPr>
              <a:t>, занятым на рабочих местах с 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ВУТ, </a:t>
            </a:r>
            <a:r>
              <a:rPr lang="ru-RU" b="1" u="sng" dirty="0">
                <a:solidFill>
                  <a:srgbClr val="00B050"/>
                </a:solidFill>
              </a:rPr>
              <a:t>установленными по результатам </a:t>
            </a:r>
            <a:r>
              <a:rPr lang="ru-RU" b="1" u="sng" dirty="0" smtClean="0">
                <a:solidFill>
                  <a:srgbClr val="00B050"/>
                </a:solidFill>
              </a:rPr>
              <a:t>СОУТ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выдаются бесплатно по установленным нормам молоко или другие равноценные пищевые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продукты, которые по письменному заявлению работника могут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быть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заменены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компенсационной выплатой в размере, эквивалентном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стоимости соответствующих продуктов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(право установлено в Коллективном договоре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 (или)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трудовом договоре)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marL="3175" indent="350838" algn="just">
              <a:buSzPct val="700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Перечень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вредных производственных факторов на указанных рабочих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местах</a:t>
            </a:r>
            <a:r>
              <a:rPr lang="ru-RU" b="1" dirty="0" smtClean="0">
                <a:solidFill>
                  <a:srgbClr val="C00000"/>
                </a:solidFill>
              </a:rPr>
              <a:t>*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устанавливается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Минтрудом России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 согласованию с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Минздравом России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Роспотребнадзором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 учетом мнения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РТК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 регулированию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социально-трудовых отношений.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Нормы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 условия бесплатной выдачи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молока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или других равноценных пищевых продуктов, лечебно-профилактического питания, порядок осуществления компенсационной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выплаты</a:t>
            </a:r>
            <a:r>
              <a:rPr lang="ru-RU" b="1" dirty="0" smtClean="0">
                <a:solidFill>
                  <a:srgbClr val="C00000"/>
                </a:solidFill>
              </a:rPr>
              <a:t>*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устанавливаются Минтрудом России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 согласованию с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Роспотребнадзором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 учетом мнения РТК по регулированию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социально-трудовых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отношений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выполнении отдельных видов работ работникам предоставляется бесплатно по установленным нормам лечебно-профилактическое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питание </a:t>
            </a:r>
            <a:r>
              <a:rPr lang="ru-RU" b="1" dirty="0" smtClean="0">
                <a:solidFill>
                  <a:srgbClr val="C00000"/>
                </a:solidFill>
              </a:rPr>
              <a:t>(в медицине нет)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1050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-3175">
              <a:buSzPct val="70000"/>
            </a:pPr>
            <a:r>
              <a:rPr lang="ru-RU" b="1" dirty="0">
                <a:solidFill>
                  <a:srgbClr val="C00000"/>
                </a:solidFill>
              </a:rPr>
              <a:t>* сейчас действует: </a:t>
            </a:r>
            <a:r>
              <a:rPr lang="ru-RU" b="1" dirty="0" smtClean="0">
                <a:solidFill>
                  <a:srgbClr val="C00000"/>
                </a:solidFill>
              </a:rPr>
              <a:t>приказ </a:t>
            </a:r>
            <a:r>
              <a:rPr lang="ru-RU" b="1" dirty="0" err="1">
                <a:solidFill>
                  <a:srgbClr val="C00000"/>
                </a:solidFill>
              </a:rPr>
              <a:t>Минздравсоцразвития</a:t>
            </a:r>
            <a:r>
              <a:rPr lang="ru-RU" b="1" dirty="0">
                <a:solidFill>
                  <a:srgbClr val="C00000"/>
                </a:solidFill>
              </a:rPr>
              <a:t> России от 16.02.2009 </a:t>
            </a:r>
            <a:r>
              <a:rPr lang="ru-RU" b="1" dirty="0" smtClean="0">
                <a:solidFill>
                  <a:srgbClr val="C00000"/>
                </a:solidFill>
              </a:rPr>
              <a:t>№ 45н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693" y="913374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23) статьи 219 - 225 изложить в следующей редакции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s://cdn-icons.flaticon.com/png/512/3414/premium/3414915.png?token=exp=1648637885~hmac=401bed466d2fecbd3775a13b30c2b57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898498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5838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13" y="31507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4294" y="549307"/>
            <a:ext cx="756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ГЛАВА 36 «УПРАВЛЕНИЕ ОХРАНОЙ ТРУДА» РАЗДЕЛА Х «ОХРАНА ТРУДА»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3088" y="1202290"/>
            <a:ext cx="88213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b="1" dirty="0" smtClean="0"/>
              <a:t>Статья 223. </a:t>
            </a:r>
            <a:r>
              <a:rPr lang="ru-RU" dirty="0"/>
              <a:t>Служба охраны труда у </a:t>
            </a:r>
            <a:r>
              <a:rPr lang="ru-RU" dirty="0" smtClean="0"/>
              <a:t>работодателя (</a:t>
            </a:r>
            <a:r>
              <a:rPr lang="ru-RU" b="1" dirty="0" smtClean="0"/>
              <a:t>ст. 217  ТК РФ (старая ред.)</a:t>
            </a:r>
            <a:r>
              <a:rPr lang="ru-RU" dirty="0" smtClean="0"/>
              <a:t>).</a:t>
            </a:r>
          </a:p>
          <a:p>
            <a:pPr marL="3175" indent="350838" algn="just">
              <a:buSzPct val="70000"/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pPr marL="3175" indent="350838" algn="just">
              <a:buSzPct val="70000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Цели службы ОТ: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«обеспечение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соблюдения требований охраны труда, осуществления контроля за их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выполнением».</a:t>
            </a:r>
          </a:p>
          <a:p>
            <a:pPr marL="3175" indent="350838" algn="just">
              <a:buSzPct val="70000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Условие создания службы ОТ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или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введения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должность специалиста по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ОТ: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численностью работников работодателя – более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50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человек.</a:t>
            </a:r>
          </a:p>
          <a:p>
            <a:pPr marL="3175" indent="350838" algn="just">
              <a:buSzPct val="70000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Специалист по ОТ должен иметь соответствующее образование.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Если численность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работников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менее 50 человек, то работодатель может создать службу ОТ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или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ввести должность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специалиста по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учетом своей специфики.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При отсутствии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службы ОТ,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специалиста по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их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функции осуществляют работодатель -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ИП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(лично), руководитель организации, другой уполномоченный работодателем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работник</a:t>
            </a:r>
            <a:r>
              <a:rPr lang="ru-RU" b="1" dirty="0" smtClean="0">
                <a:solidFill>
                  <a:srgbClr val="C00000"/>
                </a:solidFill>
              </a:rPr>
              <a:t>*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либо организация или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ИП,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оказывающие услуги в области охраны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труда (по договору ГПХ).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Структура службы охраны труда в организации и численность работников службы охраны труда определяются работодателем с учетом </a:t>
            </a:r>
            <a:r>
              <a:rPr lang="ru-RU" b="1" u="sng" dirty="0" smtClean="0">
                <a:solidFill>
                  <a:srgbClr val="00B050"/>
                </a:solidFill>
              </a:rPr>
              <a:t>рекомендаций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Минтруда России, с учетом мнения РТК по регулированию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социально-трудовых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отношений </a:t>
            </a:r>
            <a:r>
              <a:rPr lang="ru-RU" b="1" dirty="0" smtClean="0">
                <a:solidFill>
                  <a:srgbClr val="C00000"/>
                </a:solidFill>
              </a:rPr>
              <a:t>(приказ </a:t>
            </a:r>
            <a:r>
              <a:rPr lang="ru-RU" b="1" dirty="0">
                <a:solidFill>
                  <a:srgbClr val="C00000"/>
                </a:solidFill>
              </a:rPr>
              <a:t>Минтруда России от 31.01.2022 </a:t>
            </a:r>
            <a:r>
              <a:rPr lang="ru-RU" b="1" dirty="0" smtClean="0">
                <a:solidFill>
                  <a:srgbClr val="C00000"/>
                </a:solidFill>
              </a:rPr>
              <a:t>№ 37)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b="1" dirty="0" smtClean="0">
              <a:solidFill>
                <a:srgbClr val="C00000"/>
              </a:solidFill>
            </a:endParaRPr>
          </a:p>
          <a:p>
            <a:pPr marL="3175" indent="-3175" algn="just">
              <a:buSzPct val="70000"/>
            </a:pPr>
            <a:r>
              <a:rPr lang="ru-RU" b="1" dirty="0" smtClean="0">
                <a:solidFill>
                  <a:srgbClr val="C00000"/>
                </a:solidFill>
              </a:rPr>
              <a:t>* с согласия работника и за дополнительную плату (</a:t>
            </a:r>
            <a:r>
              <a:rPr lang="ru-RU" b="1" dirty="0" err="1" smtClean="0">
                <a:solidFill>
                  <a:srgbClr val="C00000"/>
                </a:solidFill>
              </a:rPr>
              <a:t>ст.ст</a:t>
            </a:r>
            <a:r>
              <a:rPr lang="ru-RU" b="1" dirty="0" smtClean="0">
                <a:solidFill>
                  <a:srgbClr val="C00000"/>
                </a:solidFill>
              </a:rPr>
              <a:t>. 60.2, 151 ТК РФ)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3175" indent="350838" algn="just">
              <a:buSzPct val="70000"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693" y="913374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23) статьи 219 - 225 изложить в следующей редакции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https://cdn-icons-png.flaticon.com/512/3593/359366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694" y="5503992"/>
            <a:ext cx="1319053" cy="13190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2835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13" y="7379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4294" y="549307"/>
            <a:ext cx="756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ГЛАВА 36 «УПРАВЛЕНИЕ ОХРАНОЙ ТРУДА» РАЗДЕЛА Х «ОХРАНА ТРУДА»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3088" y="1202290"/>
            <a:ext cx="882139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b="1" dirty="0" smtClean="0"/>
              <a:t>Статья 224. </a:t>
            </a:r>
            <a:r>
              <a:rPr lang="ru-RU" dirty="0"/>
              <a:t>Комитеты (комиссии) по охране </a:t>
            </a:r>
            <a:r>
              <a:rPr lang="ru-RU" dirty="0" smtClean="0"/>
              <a:t>труда (</a:t>
            </a:r>
            <a:r>
              <a:rPr lang="ru-RU" b="1" dirty="0" smtClean="0"/>
              <a:t>ст. 218  ТК РФ (старая ред.)</a:t>
            </a:r>
            <a:r>
              <a:rPr lang="ru-RU" dirty="0" smtClean="0"/>
              <a:t>).</a:t>
            </a:r>
          </a:p>
          <a:p>
            <a:pPr marL="3175" indent="350838" algn="just">
              <a:buSzPct val="70000"/>
            </a:pPr>
            <a:r>
              <a:rPr lang="ru-RU" sz="400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pPr marL="3175" indent="350838" algn="just">
              <a:buSzPct val="70000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Условие создания: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инициатива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работодателя и (или)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работников (их уполномоченного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представительного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органа, профкома).</a:t>
            </a:r>
          </a:p>
          <a:p>
            <a:pPr marL="3175" indent="350838" algn="just">
              <a:buSzPct val="70000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Состав: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представители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работодателя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представители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профкома или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иного уполномоченного представительного органа работников (при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наличии). </a:t>
            </a:r>
          </a:p>
          <a:p>
            <a:pPr marL="3175" indent="350838" algn="just">
              <a:buSzPct val="70000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Представители входят в комитет (комиссию) на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паритетной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основе.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Примерное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положение о комитете (комиссии) по охране труда утверждается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Минтруда России </a:t>
            </a:r>
            <a:r>
              <a:rPr lang="ru-RU" b="1" dirty="0" smtClean="0">
                <a:solidFill>
                  <a:srgbClr val="C00000"/>
                </a:solidFill>
              </a:rPr>
              <a:t>(</a:t>
            </a:r>
            <a:r>
              <a:rPr lang="ru-RU" b="1" dirty="0">
                <a:solidFill>
                  <a:srgbClr val="C00000"/>
                </a:solidFill>
              </a:rPr>
              <a:t>п</a:t>
            </a:r>
            <a:r>
              <a:rPr lang="ru-RU" b="1" dirty="0" smtClean="0">
                <a:solidFill>
                  <a:srgbClr val="C00000"/>
                </a:solidFill>
              </a:rPr>
              <a:t>риказ </a:t>
            </a:r>
            <a:r>
              <a:rPr lang="ru-RU" b="1" dirty="0">
                <a:solidFill>
                  <a:srgbClr val="C00000"/>
                </a:solidFill>
              </a:rPr>
              <a:t>Минтруда России от 22.09.2021 </a:t>
            </a:r>
            <a:r>
              <a:rPr lang="ru-RU" b="1" dirty="0" smtClean="0">
                <a:solidFill>
                  <a:srgbClr val="C00000"/>
                </a:solidFill>
              </a:rPr>
              <a:t>№ 650н)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Направление работы: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организует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совместные действия работодателя и работников по обеспечению требований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ОТ,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предупреждению производственного травматизма и профессиональных заболеваний, а также организует проведение проверок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УиОТ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 рабочих местах и информирование работников о результатах указанных проверок, сбор предложений к разделу об охране труда коллективного договора и (или) соглашения.</a:t>
            </a:r>
          </a:p>
          <a:p>
            <a:pPr marL="3175" indent="350838" algn="just">
              <a:buSzPct val="70000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Комитет (комиссия) по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ОТ – часть СУОТ.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693" y="913374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23) статьи 219 - 225 изложить в следующей редакции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0036" y="5513732"/>
            <a:ext cx="58334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-3175" algn="just">
              <a:buSzPct val="70000"/>
            </a:pPr>
            <a:r>
              <a:rPr lang="ru-RU" b="1" dirty="0"/>
              <a:t>В статье указаны задачи комитета (комиссии) по ОТ, направленные на помощь в обеспечении </a:t>
            </a:r>
            <a:r>
              <a:rPr lang="ru-RU" dirty="0"/>
              <a:t>безопасных условий труда и соблюдению требований охраны труда.</a:t>
            </a:r>
          </a:p>
        </p:txBody>
      </p:sp>
      <p:pic>
        <p:nvPicPr>
          <p:cNvPr id="7170" name="Picture 2" descr="https://cdn-icons.flaticon.com/png/512/3495/premium/3495954.png?token=exp=1648641560~hmac=82163dc9c49fa02f27b9abde99db41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61445"/>
            <a:ext cx="1906038" cy="19060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0788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13" y="7379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4294" y="549307"/>
            <a:ext cx="756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ГЛАВА 36 «УПРАВЛЕНИЕ ОХРАНОЙ ТРУДА» РАЗДЕЛА Х «ОХРАНА ТРУДА»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3088" y="1202290"/>
            <a:ext cx="8821399" cy="483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2000" b="1" dirty="0" smtClean="0"/>
              <a:t>Статья 225. </a:t>
            </a:r>
            <a:r>
              <a:rPr lang="ru-RU" sz="2000" dirty="0"/>
              <a:t>Финансирование мероприятий по улучшению условий и охраны </a:t>
            </a:r>
            <a:r>
              <a:rPr lang="ru-RU" sz="2000" dirty="0" smtClean="0"/>
              <a:t>труда (</a:t>
            </a:r>
            <a:r>
              <a:rPr lang="ru-RU" sz="2000" b="1" dirty="0" smtClean="0"/>
              <a:t>ст. 226  ТК РФ (старая ред.)</a:t>
            </a:r>
            <a:r>
              <a:rPr lang="ru-RU" sz="2000" dirty="0" smtClean="0"/>
              <a:t>).</a:t>
            </a:r>
          </a:p>
          <a:p>
            <a:pPr marL="3175" indent="350838" algn="just">
              <a:buSzPct val="70000"/>
            </a:pPr>
            <a:r>
              <a:rPr lang="ru-RU" sz="4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1050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Финансирование мероприятий по улучшению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УиОТ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работодателями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(за исключением государственных унитарных предприятий и федеральных учреждений) осуществляется в размере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не менее 0,2 процента суммы затрат на производство продукции (работ, услуг)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. Примерный перечень ежегодно реализуемых работодателем за счет указанных средств мероприятий по улучшению условий и охраны труда, ликвидации или снижению уровней профессиональных рисков либо недопущению повышения их уровней устанавливается Минтрудом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России </a:t>
            </a:r>
            <a:r>
              <a:rPr lang="ru-RU" sz="2000" b="1" dirty="0" smtClean="0">
                <a:solidFill>
                  <a:srgbClr val="C00000"/>
                </a:solidFill>
              </a:rPr>
              <a:t>(приказ </a:t>
            </a:r>
            <a:r>
              <a:rPr lang="ru-RU" sz="2000" b="1" dirty="0">
                <a:solidFill>
                  <a:srgbClr val="C00000"/>
                </a:solidFill>
              </a:rPr>
              <a:t>Минтруда России от 29.10.2021 </a:t>
            </a:r>
            <a:r>
              <a:rPr lang="ru-RU" sz="2000" b="1" dirty="0" smtClean="0">
                <a:solidFill>
                  <a:srgbClr val="C00000"/>
                </a:solidFill>
              </a:rPr>
              <a:t>№ 771н «Об </a:t>
            </a:r>
            <a:r>
              <a:rPr lang="ru-RU" sz="2000" b="1" dirty="0">
                <a:solidFill>
                  <a:srgbClr val="C00000"/>
                </a:solidFill>
              </a:rPr>
              <a:t>утверждении Примерного перечня ежегодно реализуемых работодателем мероприятий по улучшению условий и охраны труда, ликвидации или снижению уровней профессиональных рисков либо недопущению повышения их </a:t>
            </a:r>
            <a:r>
              <a:rPr lang="ru-RU" sz="2000" b="1" dirty="0" smtClean="0">
                <a:solidFill>
                  <a:srgbClr val="C00000"/>
                </a:solidFill>
              </a:rPr>
              <a:t>уровней»)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3175" indent="350838" algn="just">
              <a:buSzPct val="70000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693" y="913374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23) статьи 219 - 225 изложить в следующей редакции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https://cdn-icons.flaticon.com/png/512/3213/premium/3213647.png?token=exp=1648644356~hmac=f2c15e51b90098125e83e2aca133a7d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393" y="5607193"/>
            <a:ext cx="1146567" cy="11465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59943" y="5718812"/>
            <a:ext cx="47876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-3175" algn="ctr">
              <a:buSzPct val="70000"/>
            </a:pPr>
            <a:r>
              <a:rPr lang="ru-RU" b="1" dirty="0" smtClean="0"/>
              <a:t>РАБОТНИК НЕ НЕСЕТ РАСХОДОВ </a:t>
            </a:r>
            <a:br>
              <a:rPr lang="ru-RU" b="1" dirty="0" smtClean="0"/>
            </a:br>
            <a:r>
              <a:rPr lang="ru-RU" b="1" dirty="0" smtClean="0"/>
              <a:t>НА ФИНАНСИРОВАНИЕ МЕРОПРИЯТИЙ </a:t>
            </a:r>
            <a:br>
              <a:rPr lang="ru-RU" b="1" dirty="0" smtClean="0"/>
            </a:br>
            <a:r>
              <a:rPr lang="ru-RU" b="1" dirty="0" smtClean="0"/>
              <a:t>ПО УЛУЧШЕНИЮ УСЛОВИЙ И ОХРАНЫ ТРУДА</a:t>
            </a:r>
            <a:endParaRPr lang="ru-RU" b="1" dirty="0"/>
          </a:p>
        </p:txBody>
      </p:sp>
      <p:pic>
        <p:nvPicPr>
          <p:cNvPr id="13" name="Picture 2" descr="https://cdn-icons.flaticon.com/png/512/3213/premium/3213647.png?token=exp=1648644356~hmac=f2c15e51b90098125e83e2aca133a7d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9" y="5607193"/>
            <a:ext cx="1146567" cy="11465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8667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13" y="7379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4294" y="549307"/>
            <a:ext cx="7564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ГЛАВА 36.1 «РАССЛЕДОВАНИЕ, ОФОРМЛЕНИЕ (РАССМОТРЕНИЕ),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УЧЕТ МИКРОПОВРЕЖДЕНИЙ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(МИКРОТРАВМ), НЕСЧАСТНЫХ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СЛУЧАЕВ» РАЗДЕЛА Х «ОХРАНА ТРУДА»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3088" y="1348711"/>
            <a:ext cx="882139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2000" b="1" dirty="0" smtClean="0"/>
              <a:t>Статья 226. </a:t>
            </a:r>
            <a:r>
              <a:rPr lang="ru-RU" sz="2000" dirty="0"/>
              <a:t>Микроповреждения (микротравмы</a:t>
            </a:r>
            <a:r>
              <a:rPr lang="ru-RU" sz="2000" dirty="0" smtClean="0"/>
              <a:t>) (</a:t>
            </a:r>
            <a:r>
              <a:rPr lang="ru-RU" sz="2000" b="1" dirty="0" smtClean="0">
                <a:solidFill>
                  <a:srgbClr val="00B050"/>
                </a:solidFill>
              </a:rPr>
              <a:t>НОВОЕ</a:t>
            </a:r>
            <a:r>
              <a:rPr lang="ru-RU" sz="2000" dirty="0" smtClean="0"/>
              <a:t>).</a:t>
            </a:r>
          </a:p>
          <a:p>
            <a:pPr indent="354013" algn="just"/>
            <a:endParaRPr lang="ru-RU" sz="1000" dirty="0" smtClean="0"/>
          </a:p>
          <a:p>
            <a:pPr indent="354013" algn="just"/>
            <a:endParaRPr lang="ru-RU" sz="1000" dirty="0" smtClean="0"/>
          </a:p>
          <a:p>
            <a:pPr marL="3175" indent="350838" algn="just">
              <a:buSzPct val="70000"/>
            </a:pPr>
            <a:r>
              <a:rPr lang="ru-RU" sz="4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105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Новое определение: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Под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микроповреждениями (микротравмами) понимаются ссадины, кровоподтеки, ушибы мягких тканей, поверхностные раны и другие повреждения, полученные работниками и другими лицами, участвующими в производственной деятельности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работодателя,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при исполнении ими трудовых обязанностей или выполнении какой-либо работы по поручению работодателя (его представителя), а также при осуществлении иных правомерных действий, обусловленных трудовыми отношениями с работодателем либо совершаемых в его интересах, </a:t>
            </a:r>
            <a:r>
              <a:rPr lang="ru-RU" b="1" dirty="0">
                <a:solidFill>
                  <a:srgbClr val="00B050"/>
                </a:solidFill>
              </a:rPr>
              <a:t>не повлекшие расстройства здоровья или наступление временной </a:t>
            </a:r>
            <a:r>
              <a:rPr lang="ru-RU" b="1" dirty="0" smtClean="0">
                <a:solidFill>
                  <a:srgbClr val="00B050"/>
                </a:solidFill>
              </a:rPr>
              <a:t>нетрудоспособности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Работодатель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самостоятельно осуществляет учет и рассмотрение обстоятельств и причин, приведших к возникновению микроповреждений (микротравм) работников.</a:t>
            </a:r>
          </a:p>
          <a:p>
            <a:pPr marL="3175" indent="350838" algn="just">
              <a:buSzPct val="70000"/>
            </a:pPr>
            <a:r>
              <a:rPr lang="ru-RU" b="1" dirty="0" smtClean="0"/>
              <a:t>Основание регистрации и </a:t>
            </a:r>
            <a:r>
              <a:rPr lang="ru-RU" b="1" dirty="0"/>
              <a:t>рассмотрения обстоятельств и </a:t>
            </a:r>
            <a:r>
              <a:rPr lang="ru-RU" b="1" dirty="0" smtClean="0"/>
              <a:t>причин МП (МТ):</a:t>
            </a:r>
            <a:r>
              <a:rPr lang="ru-RU" dirty="0" smtClean="0"/>
              <a:t> </a:t>
            </a:r>
            <a:r>
              <a:rPr lang="ru-RU" b="1" dirty="0" smtClean="0"/>
              <a:t>обращение </a:t>
            </a:r>
            <a:r>
              <a:rPr lang="ru-RU" b="1" dirty="0"/>
              <a:t>пострадавшего</a:t>
            </a:r>
            <a:r>
              <a:rPr lang="ru-RU" dirty="0"/>
              <a:t> к своему непосредственному или вышестоящему руководителю, работодателю (его представителю).</a:t>
            </a:r>
          </a:p>
          <a:p>
            <a:pPr marL="3175" indent="350838" algn="just">
              <a:buSzPct val="70000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Рекомендации по учету микроповреждений (микротравм) работников утверждаются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Минтрудом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 учетом мнения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РТК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 регулированию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социально-трудовых отношений </a:t>
            </a:r>
            <a:r>
              <a:rPr lang="ru-RU" b="1" dirty="0" smtClean="0">
                <a:solidFill>
                  <a:srgbClr val="C00000"/>
                </a:solidFill>
              </a:rPr>
              <a:t>(</a:t>
            </a:r>
            <a:r>
              <a:rPr lang="ru-RU" b="1" dirty="0">
                <a:solidFill>
                  <a:srgbClr val="C00000"/>
                </a:solidFill>
              </a:rPr>
              <a:t>Приказ Минтруда России от 15.09.2021 №</a:t>
            </a:r>
            <a:r>
              <a:rPr lang="ru-RU" b="1" dirty="0" smtClean="0">
                <a:solidFill>
                  <a:srgbClr val="C00000"/>
                </a:solidFill>
              </a:rPr>
              <a:t> 632н)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984" y="987078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25) статьи 226 - 231 изложить в следующей редакции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https://cdn-icons.flaticon.com/png/512/1835/premium/1835004.png?token=exp=1648646839~hmac=912467fb65633c178af0d4140299fd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36356" y="575910"/>
            <a:ext cx="1657224" cy="1657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4050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13" y="7379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1252" y="463858"/>
            <a:ext cx="7564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ГЛАВА 36.1 «РАССЛЕДОВАНИЕ, ОФОРМЛЕНИЕ (РАССМОТРЕНИЕ),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УЧЕТ МИКРОПОВРЕЖДЕНИЙ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(МИКРОТРАВМ), НЕСЧАСТНЫХ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СЛУЧАЕВ» РАЗДЕЛА Х «ОХРАНА ТРУДА»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3088" y="1348711"/>
            <a:ext cx="8821399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b="1" dirty="0" smtClean="0"/>
              <a:t>Статья 227. </a:t>
            </a:r>
            <a:r>
              <a:rPr lang="ru-RU" dirty="0"/>
              <a:t>Несчастные случаи, подлежащие расследованию и учету </a:t>
            </a:r>
            <a:r>
              <a:rPr lang="ru-RU" dirty="0" smtClean="0"/>
              <a:t>(</a:t>
            </a:r>
            <a:r>
              <a:rPr lang="ru-RU" b="1" dirty="0"/>
              <a:t>ст. </a:t>
            </a:r>
            <a:r>
              <a:rPr lang="ru-RU" b="1" dirty="0" smtClean="0"/>
              <a:t>227  </a:t>
            </a:r>
            <a:r>
              <a:rPr lang="ru-RU" b="1" dirty="0"/>
              <a:t>ТК РФ (старая ред.)</a:t>
            </a:r>
            <a:r>
              <a:rPr lang="ru-RU" dirty="0" smtClean="0"/>
              <a:t>).</a:t>
            </a:r>
          </a:p>
          <a:p>
            <a:pPr marL="3175" indent="350838" algn="just">
              <a:buSzPct val="70000"/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Расследованию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 учету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подлежат следующие несчастные случаи: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происшедшие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 работниками 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др.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лицами, участвующими в производственной деятельности работодателя (в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т.ч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 лицами, подлежащими обязательному социальному страхованию от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НС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 производстве 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профзаболеваний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), при исполнении ими трудовых обязанностей или выполнении какой-либо работы по поручению работодателя (его представителя), а также при осуществлении иных правомерных действий, обусловленных трудовыми отношениями с работодателем либо совершаемых в его интересах.</a:t>
            </a:r>
          </a:p>
          <a:p>
            <a:pPr marL="3175" indent="350838" algn="just">
              <a:buSzPct val="70000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Лица, участвующие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 производственной деятельности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работодателя: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984" y="979379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25) статьи 226 - 231 изложить в следующей редакции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1" y="4437112"/>
            <a:ext cx="9127016" cy="255454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65113" indent="-173038">
              <a:buSzPct val="70000"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работники по трудовому договору;</a:t>
            </a:r>
          </a:p>
          <a:p>
            <a:pPr marL="265113" indent="-173038">
              <a:buSzPct val="70000"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работники и другие лица, получающие образование по ученическому договору;</a:t>
            </a:r>
          </a:p>
          <a:p>
            <a:pPr marL="265113" indent="-173038">
              <a:buSzPct val="70000"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обучающиеся, проходящие производственную практику;</a:t>
            </a:r>
          </a:p>
          <a:p>
            <a:pPr marL="265113" indent="-173038">
              <a:buSzPct val="70000"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лица, страдающие психическими расстройствами, участвующие в производительном труде на лечебно-производственных предприятиях в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порядке</a:t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92075">
              <a:buSzPct val="70000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трудовой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терапии в соответствии с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мед.рекомендациями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265113" indent="-173038">
              <a:buSzPct val="70000"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лица, осужденные к лишению свободы и привлекаемые к труду;</a:t>
            </a:r>
          </a:p>
          <a:p>
            <a:pPr marL="265113" indent="-173038">
              <a:buSzPct val="70000"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«волонтеры»;</a:t>
            </a:r>
          </a:p>
          <a:p>
            <a:pPr marL="265113" indent="-173038">
              <a:buSzPct val="70000"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члены производственных кооперативов и члены крестьянских (фермерских) хозяйств, принимающие личное трудовое участие в их деятельности.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7626839" y="6529628"/>
            <a:ext cx="1080119" cy="23595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ttps://cdn-icons-png.flaticon.com/512/4657/465777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860" y="3944831"/>
            <a:ext cx="984562" cy="984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0336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13" y="7379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4294" y="469826"/>
            <a:ext cx="7564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ГЛАВА 36.1 «РАССЛЕДОВАНИЕ, ОФОРМЛЕНИЕ (РАССМОТРЕНИЕ),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УЧЕТ МИКРОПОВРЕЖДЕНИЙ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(МИКРОТРАВМ), НЕСЧАСТНЫХ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СЛУЧАЕВ» РАЗДЕЛА Х «ОХРАНА ТРУДА»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3088" y="1348711"/>
            <a:ext cx="8821399" cy="987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b="1" dirty="0" smtClean="0"/>
              <a:t>Статья 227. </a:t>
            </a:r>
            <a:r>
              <a:rPr lang="ru-RU" dirty="0"/>
              <a:t>Несчастные случаи, подлежащие расследованию и учету </a:t>
            </a:r>
            <a:r>
              <a:rPr lang="ru-RU" dirty="0" smtClean="0"/>
              <a:t>(</a:t>
            </a:r>
            <a:r>
              <a:rPr lang="ru-RU" b="1" dirty="0"/>
              <a:t>ст. </a:t>
            </a:r>
            <a:r>
              <a:rPr lang="ru-RU" b="1" dirty="0" smtClean="0"/>
              <a:t>227  </a:t>
            </a:r>
            <a:r>
              <a:rPr lang="ru-RU" b="1" dirty="0"/>
              <a:t>ТК РФ (старая ред.)</a:t>
            </a:r>
            <a:r>
              <a:rPr lang="ru-RU" dirty="0" smtClean="0"/>
              <a:t>).</a:t>
            </a:r>
          </a:p>
          <a:p>
            <a:pPr marL="3175" indent="350838" algn="just">
              <a:buSzPct val="70000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Расследованию подлежат следующие события (полученные травмы):</a:t>
            </a:r>
          </a:p>
          <a:p>
            <a:pPr marL="3175" indent="350838" algn="just">
              <a:buSzPct val="70000"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-3175" algn="just">
              <a:buSzPct val="70000"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4013" algn="just">
              <a:buSzPct val="70000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если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указанные события произошли:</a:t>
            </a:r>
          </a:p>
          <a:p>
            <a:pPr marL="3175" indent="350838" algn="just">
              <a:buSzPct val="70000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следовании на транспортном средстве в качестве сменщика во время междусменного отдыха (водитель-сменщик на транспортном средстве, проводник или механик рефрижераторной секции в поезде, член бригады почтового вагона и другие);</a:t>
            </a:r>
          </a:p>
          <a:p>
            <a:pPr marL="3175" indent="350838" algn="just">
              <a:buSzPct val="70000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при работе вахтовым методом во время междусменного отдыха, а также при нахождении на судне (воздушном, морском, речном, рыбопромысловом) в свободное от вахты и судовых работ время;</a:t>
            </a:r>
          </a:p>
          <a:p>
            <a:pPr marL="3175" indent="350838" algn="just">
              <a:buSzPct val="70000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при осуществлении иных правомерных действий, обусловленных трудовыми отношениями с работодателем либо совершаемых в его интересах, в том числе действий, направленных на предотвращение катастрофы, аварии или несчастного случая.</a:t>
            </a:r>
          </a:p>
          <a:p>
            <a:pPr marL="3175" indent="350838" algn="just">
              <a:buSzPct val="70000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Расследованию в установленном порядке как несчастные случаи подлежат также события, указанные в части третьей настоящей статьи, если они произошли с лицами, привлеченными в установленном порядке к участию в работах по предотвращению катастрофы, аварии или иных чрезвычайных обстоятельств либо в работах по ликвидации их последствий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984" y="987078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25) статьи 226 - 231 изложить в следующей редакции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84" y="2204864"/>
            <a:ext cx="9105488" cy="286232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телесные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повреждения (травмы), в том числе нанесенные другим лицом; тепловой удар; ожог; обморожение; </a:t>
            </a:r>
            <a:r>
              <a:rPr lang="ru-RU" sz="1600" b="1" dirty="0">
                <a:solidFill>
                  <a:srgbClr val="00B050"/>
                </a:solidFill>
              </a:rPr>
              <a:t>отравление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; утопление; поражение электрическим током, молнией, излучением;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укусы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и другие телесные повреждения, 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нанесенные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животными, в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том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числе насекомыми и </a:t>
            </a:r>
            <a:r>
              <a:rPr lang="ru-RU" sz="1600" b="1" dirty="0">
                <a:solidFill>
                  <a:srgbClr val="00B050"/>
                </a:solidFill>
              </a:rPr>
              <a:t>паукообразными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; повреждения вследствие взрывов, аварий, разрушения зданий, сооружений и конструкций, стихийных бедствий и других чрезвычайных обстоятельств, иные 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повреждения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здоровья, обусловленные воздействием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внешних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факторов, повлекшие за собой необходимость перевода пострадавших на другую работу, временную или стойкую утрату ими трудоспособности либо смерть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пострадавших,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84" y="4509120"/>
            <a:ext cx="91088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5738" algn="just">
              <a:buSzPct val="70000"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C00000"/>
                </a:solidFill>
              </a:rPr>
              <a:t>в течение рабочего времени на территории работодателя либо в ином месте выполнения работы, в том числе во время установленных перерывов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…, выполнения других предусмотренных ПВТР действий перед началом и после окончания работы, или при выполнении работы за пределами рабочего времени, в выходные и нерабочие праздничные дни;</a:t>
            </a:r>
          </a:p>
          <a:p>
            <a:pPr indent="185738" algn="just">
              <a:buSzPct val="70000"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C00000"/>
                </a:solidFill>
              </a:rPr>
              <a:t>при следовании к работе или с работы на транспорте работодателя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либо на личном транспортном средстве (если оно используется в производственных (служебных) целях);</a:t>
            </a:r>
          </a:p>
          <a:p>
            <a:pPr indent="185738" algn="just">
              <a:buSzPct val="70000"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при следовании к месту служебной командировки и обратно, во время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служеб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. поездок на общественном или служебном транспорте, а также </a:t>
            </a:r>
            <a:r>
              <a:rPr lang="ru-RU" sz="1600" u="sng" dirty="0">
                <a:solidFill>
                  <a:srgbClr val="C00000"/>
                </a:solidFill>
              </a:rPr>
              <a:t>при следовании по распоряжению работодателя (его представителя) к месту выполнения работы (поручения) и обратно, в </a:t>
            </a:r>
            <a:r>
              <a:rPr lang="ru-RU" sz="1600" u="sng" dirty="0" err="1">
                <a:solidFill>
                  <a:srgbClr val="C00000"/>
                </a:solidFill>
              </a:rPr>
              <a:t>т.ч</a:t>
            </a:r>
            <a:r>
              <a:rPr lang="ru-RU" sz="1600" u="sng" dirty="0">
                <a:solidFill>
                  <a:srgbClr val="C00000"/>
                </a:solidFill>
              </a:rPr>
              <a:t>. пешком</a:t>
            </a:r>
            <a:r>
              <a:rPr lang="ru-RU" sz="1600" dirty="0" smtClean="0">
                <a:solidFill>
                  <a:srgbClr val="C00000"/>
                </a:solidFill>
              </a:rPr>
              <a:t>;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и др. события.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0800000">
            <a:off x="7657870" y="979379"/>
            <a:ext cx="1080119" cy="23595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699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13" y="7379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1252" y="463858"/>
            <a:ext cx="7564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ГЛАВА 36.1 «РАССЛЕДОВАНИЕ, ОФОРМЛЕНИЕ (РАССМОТРЕНИЕ),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УЧЕТ МИКРОПОВРЕЖДЕНИЙ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(МИКРОТРАВМ), НЕСЧАСТНЫХ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СЛУЧАЕВ» РАЗДЕЛА Х «ОХРАНА ТРУДА»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3088" y="1348711"/>
            <a:ext cx="882139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b="1" dirty="0" smtClean="0"/>
              <a:t>Статья 228. </a:t>
            </a:r>
            <a:r>
              <a:rPr lang="ru-RU" dirty="0"/>
              <a:t>Обязанности работодателя при несчастном случае </a:t>
            </a:r>
            <a:r>
              <a:rPr lang="ru-RU" dirty="0" smtClean="0"/>
              <a:t>(</a:t>
            </a:r>
            <a:r>
              <a:rPr lang="ru-RU" b="1" dirty="0"/>
              <a:t>ст. </a:t>
            </a:r>
            <a:r>
              <a:rPr lang="ru-RU" b="1" dirty="0" smtClean="0"/>
              <a:t>228  </a:t>
            </a:r>
            <a:r>
              <a:rPr lang="ru-RU" b="1" dirty="0"/>
              <a:t>ТК РФ (старая ред.)</a:t>
            </a:r>
            <a:r>
              <a:rPr lang="ru-RU" dirty="0" smtClean="0"/>
              <a:t>).</a:t>
            </a:r>
          </a:p>
          <a:p>
            <a:pPr marL="3175" indent="350838" algn="just">
              <a:buSzPct val="70000"/>
            </a:pPr>
            <a:r>
              <a:rPr lang="ru-RU" sz="8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sz="105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Работодатель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(его представитель) обязан:</a:t>
            </a:r>
          </a:p>
          <a:p>
            <a:pPr marL="271463" indent="-271463" algn="just">
              <a:buSzPct val="70000"/>
              <a:buFont typeface="Wingdings" panose="05000000000000000000" pitchFamily="2" charset="2"/>
              <a:buChar char="Ø"/>
              <a:tabLst>
                <a:tab pos="6096000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немедленно организовать первую помощь пострадавшему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1463" indent="-6350" algn="just">
              <a:buSzPct val="70000"/>
              <a:tabLst>
                <a:tab pos="609600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при необходимости доставку его в медицинскую организацию;</a:t>
            </a:r>
          </a:p>
          <a:p>
            <a:pPr marL="271463" indent="-271463" algn="just">
              <a:buSzPct val="70000"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принять неотложные меры по предотвращению развития аварийной или иной чрезвычайной ситуации и воздействия травмирующих факторов на других лиц;</a:t>
            </a:r>
          </a:p>
          <a:p>
            <a:pPr marL="271463" indent="-271463" algn="just">
              <a:buSzPct val="70000"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сохранить до начала расследования несчастного случая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обстановку (на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момент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происшествия),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если это не угрожает жизни и здоровью других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лиц,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а в случае невозможности ее сохранения - зафиксировать сложившуюся обстановку (составить схемы, провести фотографирование или видеосъемку, другие мероприятия);</a:t>
            </a:r>
          </a:p>
          <a:p>
            <a:pPr marL="271463" indent="-271463" algn="just">
              <a:buSzPct val="70000"/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 установленный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срок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проинформировать о несчастном случае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соответствующие органы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организации,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а 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тяжелом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или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смертельном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несчастном случае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 также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родственников пострадавшего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271463" indent="-271463" algn="just">
              <a:buSzPct val="70000"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принять иные необходимые меры по организации и обеспечению надлежащего и своевременного расследования несчастного случая и оформлению материалов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расследования.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984" y="979379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25) статьи 226 - 231 изложить в следующей редакции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https://cdn-icons.flaticon.com/png/512/4451/premium/4451823.png?token=exp=1648652652~hmac=425253d36c5679f02f93b44ee0d449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718" y="1700808"/>
            <a:ext cx="1328850" cy="1328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8357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13" y="7379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1252" y="463858"/>
            <a:ext cx="7564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ГЛАВА 36.1 «РАССЛЕДОВАНИЕ, ОФОРМЛЕНИЕ (РАССМОТРЕНИЕ),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УЧЕТ МИКРОПОВРЕЖДЕНИЙ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(МИКРОТРАВМ), НЕСЧАСТНЫХ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СЛУЧАЕВ» РАЗДЕЛА Х «ОХРАНА ТРУДА»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3088" y="1348711"/>
            <a:ext cx="882139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b="1" dirty="0" smtClean="0"/>
              <a:t>Статья 228.1. </a:t>
            </a:r>
            <a:r>
              <a:rPr lang="ru-RU" dirty="0"/>
              <a:t>Порядок извещения о несчастных случаях </a:t>
            </a:r>
            <a:r>
              <a:rPr lang="ru-RU" dirty="0" smtClean="0"/>
              <a:t>(</a:t>
            </a:r>
            <a:r>
              <a:rPr lang="ru-RU" b="1" dirty="0"/>
              <a:t>ст. </a:t>
            </a:r>
            <a:r>
              <a:rPr lang="ru-RU" b="1" dirty="0" smtClean="0"/>
              <a:t>228.1  </a:t>
            </a:r>
            <a:r>
              <a:rPr lang="ru-RU" b="1" dirty="0"/>
              <a:t>ТК РФ (старая ред.)</a:t>
            </a:r>
            <a:r>
              <a:rPr lang="ru-RU" dirty="0" smtClean="0"/>
              <a:t>).</a:t>
            </a:r>
          </a:p>
          <a:p>
            <a:pPr marL="3175" indent="350838" algn="just">
              <a:buSzPct val="70000"/>
            </a:pPr>
            <a:r>
              <a:rPr lang="ru-RU" sz="8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sz="105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групповом несчастном случае (два человека и более), тяжелом несчастном случае или несчастном случае со смертельным исходом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течение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суток: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ГИТ по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месту происшедшего несчастного случая;</a:t>
            </a:r>
          </a:p>
          <a:p>
            <a:pPr marL="3175" indent="350838" algn="just">
              <a:buSzPct val="70000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прокуратуру по месту происшедшего несчастного случая;</a:t>
            </a:r>
          </a:p>
          <a:p>
            <a:pPr marL="3175" indent="350838" algn="just">
              <a:buSzPct val="70000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орган исполнительной власти субъекта Российской Федерации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или 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</a:rPr>
              <a:t>в орган местного самоуправления по месту происшедшего несчастного случая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3175" indent="350838" algn="just">
              <a:buSzPct val="70000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работодателю, направившему работника, с которым произошел несчастный случай;</a:t>
            </a:r>
          </a:p>
          <a:p>
            <a:pPr marL="3175" indent="350838" algn="just">
              <a:buSzPct val="70000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территориальный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орган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Ростехнадзора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если объект ему подконтролен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отделение ФСС РФ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 месту регистрации работодателя в качестве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страхователя;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Минздрав РФ,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Роспотребнадзор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Минтруд РФ или Минздрав СО, или др. орган;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территориальное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объединение организаций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профсоюзов (ФНПР).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Если НС перешел в категорию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тяжелых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или смертельных несчастных случаев, то 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течение </a:t>
            </a:r>
            <a:r>
              <a:rPr lang="ru-RU" b="1" dirty="0" smtClean="0"/>
              <a:t>3 кал. дней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извещаются: </a:t>
            </a:r>
            <a:r>
              <a:rPr lang="ru-RU" dirty="0" smtClean="0"/>
              <a:t>ГИТ </a:t>
            </a:r>
            <a:r>
              <a:rPr lang="ru-RU" dirty="0"/>
              <a:t>по месту происшедшего несчастного </a:t>
            </a:r>
            <a:r>
              <a:rPr lang="ru-RU" dirty="0" smtClean="0"/>
              <a:t>случая, территориальное </a:t>
            </a:r>
            <a:r>
              <a:rPr lang="ru-RU" dirty="0"/>
              <a:t>объединение организаций </a:t>
            </a:r>
            <a:r>
              <a:rPr lang="ru-RU" dirty="0" smtClean="0"/>
              <a:t>профсоюзов (МОООП) </a:t>
            </a:r>
            <a:r>
              <a:rPr lang="ru-RU" dirty="0"/>
              <a:t>и территориальный </a:t>
            </a:r>
            <a:r>
              <a:rPr lang="ru-RU" dirty="0" smtClean="0"/>
              <a:t>орган</a:t>
            </a:r>
            <a:r>
              <a:rPr lang="ru-RU" dirty="0"/>
              <a:t> </a:t>
            </a:r>
            <a:r>
              <a:rPr lang="ru-RU" dirty="0" err="1" smtClean="0"/>
              <a:t>Ростехнадзора</a:t>
            </a:r>
            <a:r>
              <a:rPr lang="ru-RU" dirty="0" smtClean="0"/>
              <a:t> (если объект ему подконтролен), </a:t>
            </a:r>
            <a:r>
              <a:rPr lang="ru-RU" dirty="0"/>
              <a:t>а также в </a:t>
            </a:r>
            <a:r>
              <a:rPr lang="ru-RU" dirty="0" smtClean="0"/>
              <a:t>ГУ ФСС РФ по </a:t>
            </a:r>
            <a:r>
              <a:rPr lang="ru-RU" dirty="0"/>
              <a:t>месту регистрации работодателя в качестве страхователя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57984" y="979379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25) статьи 226 - 231 изложить в следующей редакции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7655303" y="6432158"/>
            <a:ext cx="1080119" cy="23595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198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55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177281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511" y="895653"/>
            <a:ext cx="8964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2) в части первой статьи 76:</a:t>
            </a:r>
          </a:p>
          <a:p>
            <a:pPr indent="354013" algn="just"/>
            <a:r>
              <a:rPr lang="ru-RU" b="1" dirty="0">
                <a:solidFill>
                  <a:srgbClr val="C00000"/>
                </a:solidFill>
              </a:rPr>
              <a:t>а) дополнить новым абзацем шестым следующего содержания:</a:t>
            </a:r>
          </a:p>
          <a:p>
            <a:pPr indent="354013" algn="just"/>
            <a:r>
              <a:rPr lang="ru-RU" b="1" dirty="0">
                <a:solidFill>
                  <a:srgbClr val="C00000"/>
                </a:solidFill>
              </a:rPr>
              <a:t>"не применяющего выданные ему в установленном порядке средства индивидуальной защиты, применение которых является обязательным при выполнении работ с вредными и (или) опасными условиями труда, а также на работах, выполняемых в особых температурных условиях;";</a:t>
            </a:r>
          </a:p>
          <a:p>
            <a:pPr indent="354013" algn="just"/>
            <a:r>
              <a:rPr lang="ru-RU" b="1" dirty="0">
                <a:solidFill>
                  <a:srgbClr val="C00000"/>
                </a:solidFill>
              </a:rPr>
              <a:t>б) абзацы шестой - восьмой считать соответственно абзацами седьмым - девятым;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3140968"/>
            <a:ext cx="85307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Работодателя обязали </a:t>
            </a:r>
            <a:r>
              <a:rPr lang="ru-RU" sz="2400" b="1" dirty="0" smtClean="0">
                <a:solidFill>
                  <a:srgbClr val="00B050"/>
                </a:solidFill>
              </a:rPr>
              <a:t>отстранять </a:t>
            </a:r>
            <a:r>
              <a:rPr lang="ru-RU" sz="2400" b="1" dirty="0">
                <a:solidFill>
                  <a:srgbClr val="00B050"/>
                </a:solidFill>
              </a:rPr>
              <a:t>от работы</a:t>
            </a:r>
            <a:r>
              <a:rPr lang="ru-RU" sz="2400" b="1" dirty="0"/>
              <a:t> </a:t>
            </a:r>
            <a:r>
              <a:rPr lang="ru-RU" sz="2400" dirty="0"/>
              <a:t>(не допускать к работе) </a:t>
            </a:r>
            <a:r>
              <a:rPr lang="ru-RU" sz="2400" dirty="0" smtClean="0"/>
              <a:t>работника </a:t>
            </a:r>
            <a:r>
              <a:rPr lang="ru-RU" sz="2400" b="1" dirty="0" smtClean="0">
                <a:solidFill>
                  <a:srgbClr val="00B050"/>
                </a:solidFill>
              </a:rPr>
              <a:t>не </a:t>
            </a:r>
            <a:r>
              <a:rPr lang="ru-RU" sz="2400" b="1" dirty="0">
                <a:solidFill>
                  <a:srgbClr val="00B050"/>
                </a:solidFill>
              </a:rPr>
              <a:t>применяющего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b="1" u="sng" dirty="0">
                <a:solidFill>
                  <a:srgbClr val="00B050"/>
                </a:solidFill>
              </a:rPr>
              <a:t>выданные </a:t>
            </a:r>
            <a:r>
              <a:rPr lang="ru-RU" sz="2400" b="1" u="sng" dirty="0" smtClean="0">
                <a:solidFill>
                  <a:srgbClr val="00B050"/>
                </a:solidFill>
              </a:rPr>
              <a:t>ему</a:t>
            </a:r>
            <a:r>
              <a:rPr lang="ru-RU" sz="2400" b="1" dirty="0" smtClean="0"/>
              <a:t>* </a:t>
            </a:r>
            <a:r>
              <a:rPr lang="ru-RU" sz="2400" dirty="0" smtClean="0"/>
              <a:t>в </a:t>
            </a:r>
            <a:r>
              <a:rPr lang="ru-RU" sz="2400" dirty="0"/>
              <a:t>установленном порядке </a:t>
            </a:r>
            <a:r>
              <a:rPr lang="ru-RU" sz="2400" b="1" dirty="0">
                <a:solidFill>
                  <a:srgbClr val="00B050"/>
                </a:solidFill>
              </a:rPr>
              <a:t>средства индивидуальной защиты</a:t>
            </a:r>
            <a:r>
              <a:rPr lang="ru-RU" sz="2400" dirty="0"/>
              <a:t>, применение которых является обязательным при выполнении работ с вредными и (или) опасными условиями труда, а также на работах, выполняемых в особых температурных </a:t>
            </a:r>
            <a:r>
              <a:rPr lang="ru-RU" sz="2400" dirty="0" smtClean="0"/>
              <a:t>условиях.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5805264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*В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силу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ст. 216.1 ТК РФ работодатель не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имеет права требовать от работника исполнения трудовых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обязанностей без обеспечения его средствами коллективной защиты и средствами индивидуальной защиты.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6538" y="647812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74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13" y="7379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1252" y="463858"/>
            <a:ext cx="7564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ГЛАВА 36.1 «РАССЛЕДОВАНИЕ, ОФОРМЛЕНИЕ (РАССМОТРЕНИЕ),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УЧЕТ МИКРОПОВРЕЖДЕНИЙ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(МИКРОТРАВМ), НЕСЧАСТНЫХ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СЛУЧАЕВ» РАЗДЕЛА Х «ОХРАНА ТРУДА»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3088" y="1348711"/>
            <a:ext cx="882139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b="1" dirty="0" smtClean="0"/>
              <a:t>Статья 228.1. </a:t>
            </a:r>
            <a:r>
              <a:rPr lang="ru-RU" dirty="0"/>
              <a:t>Порядок извещения о несчастных случаях </a:t>
            </a:r>
            <a:r>
              <a:rPr lang="ru-RU" dirty="0" smtClean="0"/>
              <a:t>(</a:t>
            </a:r>
            <a:r>
              <a:rPr lang="ru-RU" b="1" dirty="0"/>
              <a:t>ст. </a:t>
            </a:r>
            <a:r>
              <a:rPr lang="ru-RU" b="1" dirty="0" smtClean="0"/>
              <a:t>228.1  </a:t>
            </a:r>
            <a:r>
              <a:rPr lang="ru-RU" b="1" dirty="0"/>
              <a:t>ТК РФ (старая ред.)</a:t>
            </a:r>
            <a:r>
              <a:rPr lang="ru-RU" dirty="0" smtClean="0"/>
              <a:t>).</a:t>
            </a:r>
          </a:p>
          <a:p>
            <a:pPr marL="3175" indent="350838" algn="just">
              <a:buSzPct val="70000"/>
            </a:pPr>
            <a:r>
              <a:rPr lang="ru-RU" sz="8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sz="105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случаях острого заболевания (отравления) работников, в отношении которого имеются основания предполагать, что его возникновение обусловлено воздействием вредных и (или) опасных производственных факторов, работодатель (его представитель) сообщает в соответствующий территориальный орган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Роспотребнадзора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984" y="979379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25) статьи 226 - 231 изложить в следующей редакции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088" y="3789040"/>
            <a:ext cx="871121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350838" algn="just">
              <a:buSzPct val="70000"/>
            </a:pPr>
            <a:r>
              <a:rPr lang="ru-RU" dirty="0"/>
              <a:t>В силу </a:t>
            </a:r>
            <a:r>
              <a:rPr lang="ru-RU" dirty="0" err="1"/>
              <a:t>пп</a:t>
            </a:r>
            <a:r>
              <a:rPr lang="ru-RU" dirty="0"/>
              <a:t>. 6 п.  2  ст.  17  Федерального  закона  от  24.07.1998  № 125-ФЗ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Об обязательном  социальном  страховании  от  несчастных  случаев  </a:t>
            </a:r>
            <a:r>
              <a:rPr lang="ru-RU" dirty="0" smtClean="0"/>
              <a:t>на производстве </a:t>
            </a:r>
            <a:r>
              <a:rPr lang="ru-RU" dirty="0"/>
              <a:t>и профзаболеваний» - </a:t>
            </a:r>
            <a:r>
              <a:rPr lang="ru-RU" dirty="0" smtClean="0"/>
              <a:t>страхователь (работодатель) обязан </a:t>
            </a:r>
            <a:r>
              <a:rPr lang="ru-RU" b="1" dirty="0" smtClean="0"/>
              <a:t>в течение суток </a:t>
            </a:r>
            <a:r>
              <a:rPr lang="ru-RU" dirty="0" smtClean="0"/>
              <a:t>со дня наступления страхового случая (любого несчастного случая) сообщать о нем страховщику (отделению ФСС РФ).</a:t>
            </a:r>
          </a:p>
          <a:p>
            <a:pPr marL="3175" indent="350838" algn="just">
              <a:buSzPct val="70000"/>
            </a:pPr>
            <a:endParaRPr lang="ru-RU" sz="1000" dirty="0" smtClean="0"/>
          </a:p>
          <a:p>
            <a:pPr marL="3175" indent="350838" algn="just">
              <a:buSzPct val="70000"/>
            </a:pPr>
            <a:r>
              <a:rPr lang="ru-RU" dirty="0" smtClean="0"/>
              <a:t>Форма </a:t>
            </a:r>
            <a:r>
              <a:rPr lang="ru-RU" dirty="0"/>
              <a:t>извещения ФСС РФ </a:t>
            </a:r>
            <a:r>
              <a:rPr lang="ru-RU" dirty="0" smtClean="0"/>
              <a:t>– Приложение 1 к </a:t>
            </a:r>
            <a:r>
              <a:rPr lang="ru-RU" dirty="0"/>
              <a:t>Приказу </a:t>
            </a:r>
            <a:r>
              <a:rPr lang="ru-RU" dirty="0" smtClean="0"/>
              <a:t>ФСС РФ от </a:t>
            </a:r>
            <a:r>
              <a:rPr lang="ru-RU" dirty="0"/>
              <a:t>24.08.2000 </a:t>
            </a:r>
            <a:r>
              <a:rPr lang="ru-RU" dirty="0" smtClean="0"/>
              <a:t>№ 157.</a:t>
            </a:r>
            <a:endParaRPr lang="ru-RU" dirty="0"/>
          </a:p>
          <a:p>
            <a:pPr marL="3175" indent="350838" algn="just">
              <a:buSzPct val="70000"/>
            </a:pPr>
            <a:endParaRPr lang="ru-RU" sz="1000" dirty="0" smtClean="0"/>
          </a:p>
          <a:p>
            <a:pPr marL="3175" indent="350838" algn="just">
              <a:buSzPct val="70000"/>
            </a:pPr>
            <a:r>
              <a:rPr lang="ru-RU" dirty="0" smtClean="0"/>
              <a:t>Форма </a:t>
            </a:r>
            <a:r>
              <a:rPr lang="ru-RU" dirty="0"/>
              <a:t>извещения о групповом несчастном случае (тяжелом </a:t>
            </a:r>
            <a:r>
              <a:rPr lang="ru-RU" dirty="0" smtClean="0"/>
              <a:t>несчастном случае</a:t>
            </a:r>
            <a:r>
              <a:rPr lang="ru-RU" dirty="0"/>
              <a:t>, несчастном случае со смертельным исходом</a:t>
            </a:r>
            <a:r>
              <a:rPr lang="ru-RU" dirty="0" smtClean="0"/>
              <a:t>) – Форма 1 Приложения №  1 к постановлению Минтруда Российской Федерации от 24.10.2002 № 73.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84133" y="3581197"/>
            <a:ext cx="79928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трелка вниз 14"/>
          <p:cNvSpPr/>
          <p:nvPr/>
        </p:nvSpPr>
        <p:spPr>
          <a:xfrm rot="10800000">
            <a:off x="7657870" y="858827"/>
            <a:ext cx="1080119" cy="23595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09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13" y="7379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1252" y="463858"/>
            <a:ext cx="7564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ГЛАВА 36.1 «РАССЛЕДОВАНИЕ, ОФОРМЛЕНИЕ (РАССМОТРЕНИЕ),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УЧЕТ МИКРОПОВРЕЖДЕНИЙ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(МИКРОТРАВМ), НЕСЧАСТНЫХ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СЛУЧАЕВ» РАЗДЕЛА Х «ОХРАНА ТРУДА»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3088" y="1348711"/>
            <a:ext cx="882139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b="1" dirty="0" smtClean="0"/>
              <a:t>Статья 229. </a:t>
            </a:r>
            <a:r>
              <a:rPr lang="ru-RU" dirty="0"/>
              <a:t>Порядок формирования комиссий по расследованию несчастных </a:t>
            </a:r>
            <a:r>
              <a:rPr lang="ru-RU" dirty="0" smtClean="0"/>
              <a:t>случаев (</a:t>
            </a:r>
            <a:r>
              <a:rPr lang="ru-RU" b="1" dirty="0" smtClean="0"/>
              <a:t>ст. 229  ТК РФ (старая ред.)</a:t>
            </a:r>
            <a:r>
              <a:rPr lang="ru-RU" dirty="0" smtClean="0"/>
              <a:t>).</a:t>
            </a:r>
          </a:p>
          <a:p>
            <a:pPr marL="3175" indent="350838" algn="just">
              <a:buSzPct val="70000"/>
            </a:pPr>
            <a:r>
              <a:rPr lang="ru-RU" sz="8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Комиссия образуется незамедлительно 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составе не менее трех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человек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8925" indent="-285750" algn="just">
              <a:buSzPct val="70000"/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специалист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 охране труда или лицо, назначенное ответственным за организацию работы по охране труда приказом (распоряжением) работодателя,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8925" indent="-285750" algn="just">
              <a:buSzPct val="70000"/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представители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работодателя,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8925" indent="-285750" algn="just">
              <a:buSzPct val="70000"/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представители профкома или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иного уполномоченного представительного органа работников (при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наличии), </a:t>
            </a:r>
          </a:p>
          <a:p>
            <a:pPr marL="288925" indent="-285750" algn="just">
              <a:buSzPct val="70000"/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уполномоченный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 охране труда (при наличии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),</a:t>
            </a:r>
          </a:p>
          <a:p>
            <a:pPr marL="288925" indent="-285750" algn="just">
              <a:buSzPct val="70000"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представитель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работодателя стороннего работника-пострадавшего. </a:t>
            </a:r>
          </a:p>
          <a:p>
            <a:pPr marL="3175" indent="350838" algn="just">
              <a:buSzPct val="70000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Комиссию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возглавляет работодатель (его представитель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) или государственный инспектор труда при расследовании тяжелых или смертельных НС.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При расследовании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тяжелого или смертельного несчастного 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</a:rPr>
              <a:t>случая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(в том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числе в составе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группового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состав комиссии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ТАКЖЕ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включаются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: государственный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инспектор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труда, представители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Минсоцразвития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МО (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ДТиЗН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г. Москва)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или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органа местного самоуправления (по согласованию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), представитель МОООП, представители ФСС РФ. </a:t>
            </a:r>
          </a:p>
          <a:p>
            <a:pPr marL="3175" indent="350838" algn="just">
              <a:buSzPct val="700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Комиссию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возглавляет, как правило,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государственный инспектор труда.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Состав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комиссии утверждается приказом (распоряжением) работодателя.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b="1" dirty="0" smtClean="0"/>
              <a:t>«Заинтересованные лица» в </a:t>
            </a:r>
            <a:r>
              <a:rPr lang="ru-RU" b="1" dirty="0"/>
              <a:t>состав комиссии </a:t>
            </a:r>
            <a:r>
              <a:rPr lang="ru-RU" b="1" dirty="0" smtClean="0"/>
              <a:t>НЕ ВКЛЮЧАЮТСЯ.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7984" y="979379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25) статьи 226 - 231 изложить в следующей редакции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7655303" y="6432158"/>
            <a:ext cx="1080119" cy="23595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791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13" y="7379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1252" y="463858"/>
            <a:ext cx="7564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ГЛАВА 36.1 «РАССЛЕДОВАНИЕ, ОФОРМЛЕНИЕ (РАССМОТРЕНИЕ),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УЧЕТ МИКРОПОВРЕЖДЕНИЙ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(МИКРОТРАВМ), НЕСЧАСТНЫХ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СЛУЧАЕВ» РАЗДЕЛА Х «ОХРАНА ТРУДА»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3088" y="1233068"/>
            <a:ext cx="88213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indent="350838" algn="just">
              <a:buSzPct val="70000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Неприбытие или несвоевременное прибытие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представителя работодателя, который направил своего работника (пострадавшего) для выполнения работ к другому работодателя, не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является основанием для изменения сроков расследования.</a:t>
            </a:r>
          </a:p>
          <a:p>
            <a:pPr marL="3175" indent="350838" algn="just">
              <a:buSzPct val="700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Работодатель, направивший работника, выполнять работу на территорию другого работодателя, организует расследование с обязательным участием, в созданной им комиссии, представителя работодателя, за которым закреплена указанная территория.</a:t>
            </a:r>
          </a:p>
          <a:p>
            <a:pPr marL="3175" indent="350838" algn="just">
              <a:buSzPct val="700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Несчастный случай расследуется тем работодателем, где работник получил травму, в случае если работник работает по совместительству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В этом случае работодатель (его представитель), проводивший расследование, с письменного согласия работника может информировать о результатах расследования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«основного» работодателя.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b="1" dirty="0" smtClean="0"/>
              <a:t>Каждый </a:t>
            </a:r>
            <a:r>
              <a:rPr lang="ru-RU" b="1" dirty="0"/>
              <a:t>пострадавший, а также его законный представитель или иное доверенное лицо имеют право на личное участие в расследовании несчастного случая, происшедшего с пострадавшим.</a:t>
            </a:r>
          </a:p>
          <a:p>
            <a:pPr marL="3175" indent="350838" algn="just">
              <a:buSzPct val="70000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 требованию пострадавшего или в случае смерти пострадавшего по требованию лиц, состоявших на иждивении пострадавшего, либо лиц, состоявших с ним в близком родстве или свойстве, в расследовании несчастного случая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может также принимать участие их законный представитель или иное доверенное лицо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Если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законный представитель или иное доверенное лицо не участвует в расследовании, работодатель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либо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председатель комиссии обязан по требованию законного представителя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(иного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доверенного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лица)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ознакомить его с материалами расследования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984" y="979379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25) статьи 226 - 231 изложить в следующей редакции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10800000">
            <a:off x="7657870" y="858827"/>
            <a:ext cx="1080119" cy="23595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678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13" y="7379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1252" y="463858"/>
            <a:ext cx="7564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ГЛАВА 36.1 «РАССЛЕДОВАНИЕ, ОФОРМЛЕНИЕ (РАССМОТРЕНИЕ),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УЧЕТ МИКРОПОВРЕЖДЕНИЙ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(МИКРОТРАВМ), НЕСЧАСТНЫХ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СЛУЧАЕВ» РАЗДЕЛА Х «ОХРАНА ТРУДА»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3088" y="1348711"/>
            <a:ext cx="8821399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b="1" dirty="0" smtClean="0"/>
              <a:t>Статья 229.1. </a:t>
            </a:r>
            <a:r>
              <a:rPr lang="ru-RU" dirty="0"/>
              <a:t>Сроки расследования несчастных случаев </a:t>
            </a:r>
            <a:r>
              <a:rPr lang="ru-RU" dirty="0" smtClean="0"/>
              <a:t>(</a:t>
            </a:r>
            <a:r>
              <a:rPr lang="ru-RU" b="1" dirty="0" smtClean="0"/>
              <a:t>ст. 229.1  ТК РФ (старая ред.)</a:t>
            </a:r>
            <a:r>
              <a:rPr lang="ru-RU" dirty="0" smtClean="0"/>
              <a:t>).</a:t>
            </a:r>
          </a:p>
          <a:p>
            <a:pPr marL="3175" indent="350838" algn="just">
              <a:buSzPct val="70000"/>
            </a:pPr>
            <a:r>
              <a:rPr lang="ru-RU" sz="8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Несчастный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случай, о котором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не было своевременно сообщено работодателю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или в результате которого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нетрудоспособность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у пострадавшего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наступила не сразу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расследуется 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установленном порядке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заявлению пострадавшего или его доверенного лица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в течение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месяца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со дня поступления указанного заявления.</a:t>
            </a:r>
          </a:p>
          <a:p>
            <a:pPr marL="3175" indent="350838" algn="just">
              <a:buSzPct val="700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Председатель комиссии может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продлить сроки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расследования НС для проведения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дополнительной проверки обстоятельств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НС,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получения соответствующих медицинских и иных заключений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не более чем на 15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календарных дней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Если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завершить расследование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установленные сроки не представляется возможным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 связи с необходимостью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рассмотрения его обстоятельств в организациях, осуществляющих экспертизу, органах дознания, органах следствия или в суде,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решение о продлении срока расследования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НС принимается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 согласованию с этими организациями, органами либо с учетом принятых ими решений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7984" y="979379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25) статьи 226 - 231 изложить в следующей редакции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6250" y="1913576"/>
            <a:ext cx="5711459" cy="1277273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175" indent="-3175" algn="ctr">
              <a:buSzPct val="70000"/>
            </a:pPr>
            <a:r>
              <a:rPr lang="ru-RU" b="1" dirty="0" smtClean="0"/>
              <a:t>ЛЕГКИЙ</a:t>
            </a:r>
            <a:r>
              <a:rPr lang="ru-RU" dirty="0" smtClean="0"/>
              <a:t> НЕСЧАСТНЫЙ СЛУЧАЙ, </a:t>
            </a:r>
            <a:br>
              <a:rPr lang="ru-RU" dirty="0" smtClean="0"/>
            </a:br>
            <a:r>
              <a:rPr lang="ru-RU" dirty="0" smtClean="0"/>
              <a:t>В Т.Ч. ГРУППОВОЙ НС, - </a:t>
            </a:r>
            <a:r>
              <a:rPr lang="ru-RU" b="1" dirty="0" smtClean="0"/>
              <a:t>3 КАЛЕНДАРНЫХ ДНЯ</a:t>
            </a:r>
            <a:r>
              <a:rPr lang="ru-RU" dirty="0" smtClean="0"/>
              <a:t>.</a:t>
            </a:r>
          </a:p>
          <a:p>
            <a:pPr marL="3175" indent="-3175" algn="ctr">
              <a:buSzPct val="70000"/>
            </a:pPr>
            <a:endParaRPr lang="ru-RU" sz="500" dirty="0" smtClean="0"/>
          </a:p>
          <a:p>
            <a:pPr marL="3175" indent="-3175" algn="ctr">
              <a:buSzPct val="70000"/>
            </a:pPr>
            <a:r>
              <a:rPr lang="ru-RU" b="1" dirty="0" smtClean="0"/>
              <a:t>ТЯЖЕЛЫЙ ИЛИ СМЕРТЕЛЬНЫЙ </a:t>
            </a:r>
            <a:r>
              <a:rPr lang="ru-RU" dirty="0" smtClean="0"/>
              <a:t>НЕСЧАСТНЫЙ</a:t>
            </a:r>
            <a:r>
              <a:rPr lang="ru-RU" b="1" dirty="0" smtClean="0"/>
              <a:t> </a:t>
            </a:r>
            <a:r>
              <a:rPr lang="ru-RU" dirty="0" smtClean="0"/>
              <a:t>СЛУЧАЙ, </a:t>
            </a:r>
            <a:br>
              <a:rPr lang="ru-RU" dirty="0" smtClean="0"/>
            </a:br>
            <a:r>
              <a:rPr lang="ru-RU" dirty="0" smtClean="0"/>
              <a:t>В Т.Ч. ГРУПОВОЙ НС, - </a:t>
            </a:r>
            <a:r>
              <a:rPr lang="ru-RU" b="1" dirty="0" smtClean="0"/>
              <a:t>15 КАЛЕНДАРНЫХ ДНЕЙ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https://cdn-icons-png.flaticon.com/512/2628/262898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853" y="1793180"/>
            <a:ext cx="1563037" cy="1563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23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13" y="7379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1252" y="463858"/>
            <a:ext cx="7564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ГЛАВА 36.1 «РАССЛЕДОВАНИЕ, ОФОРМЛЕНИЕ (РАССМОТРЕНИЕ),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УЧЕТ МИКРОПОВРЕЖДЕНИЙ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(МИКРОТРАВМ), НЕСЧАСТНЫХ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СЛУЧАЕВ» РАЗДЕЛА Х «ОХРАНА ТРУДА»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3088" y="1348711"/>
            <a:ext cx="88213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b="1" dirty="0" smtClean="0"/>
              <a:t>Статья 229.2. </a:t>
            </a:r>
            <a:r>
              <a:rPr lang="ru-RU" dirty="0"/>
              <a:t>Порядок проведения расследования несчастных случаев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b="1" dirty="0" smtClean="0"/>
              <a:t>ст. 229.2  ТК РФ (старая ред.)</a:t>
            </a:r>
            <a:r>
              <a:rPr lang="ru-RU" dirty="0" smtClean="0"/>
              <a:t>).</a:t>
            </a:r>
          </a:p>
          <a:p>
            <a:pPr marL="3175" indent="350838" algn="just">
              <a:buSzPct val="70000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расследовании каждого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НС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комиссия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(самостоятельно государственный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инспектор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труда)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выявляет и опрашивает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очевидцев происшествия, лиц, допустивших нарушения требований охраны труда,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получает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необходимую информацию от работодателя (его представителя) и по возможности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объяснения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от пострадавшего.</a:t>
            </a:r>
          </a:p>
          <a:p>
            <a:pPr marL="3175" indent="350838" algn="just">
              <a:buSzPct val="70000"/>
            </a:pPr>
            <a:endParaRPr lang="ru-RU" dirty="0" smtClean="0"/>
          </a:p>
          <a:p>
            <a:pPr marL="3175" indent="350838" algn="just">
              <a:buSzPct val="70000"/>
            </a:pPr>
            <a:r>
              <a:rPr lang="ru-RU" dirty="0" smtClean="0"/>
              <a:t>По </a:t>
            </a:r>
            <a:r>
              <a:rPr lang="ru-RU" dirty="0"/>
              <a:t>требованию комиссии </a:t>
            </a:r>
            <a:r>
              <a:rPr lang="ru-RU" dirty="0" smtClean="0"/>
              <a:t>(государственного </a:t>
            </a:r>
            <a:r>
              <a:rPr lang="ru-RU" dirty="0"/>
              <a:t>инспектора </a:t>
            </a:r>
            <a:r>
              <a:rPr lang="ru-RU" dirty="0" smtClean="0"/>
              <a:t>труда) работодатель </a:t>
            </a:r>
            <a:r>
              <a:rPr lang="ru-RU" dirty="0"/>
              <a:t>за счет собственных средств обеспечивает:</a:t>
            </a:r>
          </a:p>
          <a:p>
            <a:pPr marL="3175" indent="350838" algn="just">
              <a:buSzPct val="70000"/>
            </a:pPr>
            <a:r>
              <a:rPr lang="ru-RU" dirty="0"/>
              <a:t>выполнение технических расчетов, проведение лабораторных исследований, испытаний, </a:t>
            </a:r>
            <a:r>
              <a:rPr lang="ru-RU" dirty="0" smtClean="0"/>
              <a:t>др. </a:t>
            </a:r>
            <a:r>
              <a:rPr lang="ru-RU" dirty="0"/>
              <a:t>экспертных работ и привлечение в этих целях специалистов-экспертов;</a:t>
            </a:r>
          </a:p>
          <a:p>
            <a:pPr marL="3175" indent="350838" algn="just">
              <a:buSzPct val="70000"/>
            </a:pPr>
            <a:r>
              <a:rPr lang="ru-RU" dirty="0"/>
              <a:t>фотографирование и (или) видеосъемку места происшествия и поврежденных объектов, составление планов, эскизов, схем, а также </a:t>
            </a:r>
            <a:r>
              <a:rPr lang="ru-RU" dirty="0" smtClean="0"/>
              <a:t>информацию с </a:t>
            </a:r>
            <a:r>
              <a:rPr lang="ru-RU" dirty="0"/>
              <a:t>видеокамер, видеорегистраторов и других систем наблюдения и контроля, имеющихся на </a:t>
            </a:r>
            <a:r>
              <a:rPr lang="ru-RU" dirty="0" smtClean="0"/>
              <a:t>месте НС;</a:t>
            </a:r>
            <a:endParaRPr lang="ru-RU" dirty="0"/>
          </a:p>
          <a:p>
            <a:pPr marL="3175" indent="350838" algn="just">
              <a:buSzPct val="70000"/>
            </a:pPr>
            <a:r>
              <a:rPr lang="ru-RU" dirty="0"/>
              <a:t>предоставление транспорта, служебного помещения, средств связи, а также </a:t>
            </a:r>
            <a:r>
              <a:rPr lang="ru-RU" dirty="0" smtClean="0"/>
              <a:t>СИЗ для </a:t>
            </a:r>
            <a:r>
              <a:rPr lang="ru-RU" dirty="0"/>
              <a:t>непосредственного проведения мероприятий, связанных с расследованием </a:t>
            </a:r>
            <a:r>
              <a:rPr lang="ru-RU" dirty="0" smtClean="0"/>
              <a:t>НС.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57984" y="979379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25) статьи 226 - 231 изложить в следующей редакции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7655303" y="6432158"/>
            <a:ext cx="1080119" cy="23595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891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13" y="7379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1252" y="463858"/>
            <a:ext cx="7564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ГЛАВА 36.1 «РАССЛЕДОВАНИЕ, ОФОРМЛЕНИЕ (РАССМОТРЕНИЕ),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УЧЕТ МИКРОПОВРЕЖДЕНИЙ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(МИКРОТРАВМ), НЕСЧАСТНЫХ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СЛУЧАЕВ» РАЗДЕЛА Х «ОХРАНА ТРУДА»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45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094" y="1268760"/>
            <a:ext cx="897938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b="1" dirty="0" smtClean="0"/>
              <a:t>Статья 229.2. </a:t>
            </a:r>
            <a:r>
              <a:rPr lang="ru-RU" dirty="0"/>
              <a:t>Порядок проведения расследования несчастных случаев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b="1" dirty="0" smtClean="0"/>
              <a:t>ст. 229.2  ТК РФ (старая ред.)</a:t>
            </a:r>
            <a:r>
              <a:rPr lang="ru-RU" dirty="0" smtClean="0"/>
              <a:t>).</a:t>
            </a:r>
          </a:p>
          <a:p>
            <a:pPr marL="3175" indent="350838" algn="just">
              <a:buSzPct val="70000"/>
            </a:pPr>
            <a:r>
              <a:rPr lang="ru-RU" sz="8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Материалы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расследования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НС включают</a:t>
            </a:r>
            <a:r>
              <a:rPr lang="ru-RU" b="1" dirty="0" smtClean="0">
                <a:solidFill>
                  <a:srgbClr val="C00000"/>
                </a:solidFill>
              </a:rPr>
              <a:t>*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288925" indent="-285750" algn="just">
              <a:buSzPct val="70000"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приказ (распоряжение) о создании комиссии по расследованию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НС;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288925" indent="-285750" algn="just">
              <a:buSzPct val="70000"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планы, эскизы, схемы, протокол осмотра места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НС, фото-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 видеоматериалы;</a:t>
            </a:r>
          </a:p>
          <a:p>
            <a:pPr marL="288925" indent="-285750" algn="just">
              <a:buSzPct val="70000"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документы, характеризующие состояние рабочего места, наличие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ОиВПФ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288925" indent="-285750" algn="just">
              <a:buSzPct val="70000"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выписки из журналов регистрации инструктажей по охране труда и протоколов проверки знания пострадавшими требований охраны труда;</a:t>
            </a:r>
          </a:p>
          <a:p>
            <a:pPr marL="288925" indent="-285750" algn="just">
              <a:buSzPct val="70000"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протоколы опросов очевидцев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НС 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должностных лиц, объяснения пострадавших;</a:t>
            </a:r>
          </a:p>
          <a:p>
            <a:pPr marL="288925" indent="-285750" algn="just">
              <a:buSzPct val="70000"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экспертные заключения, результаты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тех.расчетов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лабораторных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исслед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испыт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.;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288925" indent="-285750" algn="just">
              <a:buSzPct val="70000"/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мед.заключение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 характере полученных повреждений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здоровья – ф. 315/у;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288925" indent="-285750" algn="just">
              <a:buSzPct val="70000"/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мед.заключение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состоянии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алкогольного, наркотического или иного токсического опьянения (отравления), 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</a:rPr>
              <a:t>выданное по запросу 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работодателя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288925" indent="-285750" algn="just">
              <a:buSzPct val="70000"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копии документов, подтверждающих выдачу пострадавшему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СИЗ по нормам;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288925" indent="-285750" algn="just">
              <a:buSzPct val="70000"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выписки из ранее выданных работодателю и касающихся предмета расследования предписаний государственных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инспекторов,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а также выписки из представлений профсоюзных инспекторов труда об устранении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нарушений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требований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ОТ;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288925" indent="-285750" algn="just">
              <a:buSzPct val="70000"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решение о продлении срока расследования несчастного случая (при наличии);</a:t>
            </a:r>
          </a:p>
          <a:p>
            <a:pPr marL="288925" indent="-285750" algn="just">
              <a:buSzPct val="70000"/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другие документы по усмотрению комиссии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984" y="979379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25) статьи 226 - 231 изложить в следующей редакции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7655303" y="6432158"/>
            <a:ext cx="1080119" cy="23595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23455" y="1518201"/>
            <a:ext cx="41114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-3175" algn="r">
              <a:buSzPct val="70000"/>
            </a:pPr>
            <a:r>
              <a:rPr lang="ru-RU" b="1" dirty="0" smtClean="0">
                <a:solidFill>
                  <a:srgbClr val="C00000"/>
                </a:solidFill>
              </a:rPr>
              <a:t>*</a:t>
            </a:r>
            <a:r>
              <a:rPr lang="ru-RU" sz="1200" b="1" dirty="0" smtClean="0">
                <a:solidFill>
                  <a:srgbClr val="C00000"/>
                </a:solidFill>
              </a:rPr>
              <a:t> Конкретный </a:t>
            </a:r>
            <a:r>
              <a:rPr lang="ru-RU" sz="1200" b="1" dirty="0">
                <a:solidFill>
                  <a:srgbClr val="C00000"/>
                </a:solidFill>
              </a:rPr>
              <a:t>перечень материалов расследования определяется председателем комиссии в зависимости </a:t>
            </a:r>
            <a:r>
              <a:rPr lang="ru-RU" sz="1200" b="1" dirty="0" smtClean="0">
                <a:solidFill>
                  <a:srgbClr val="C00000"/>
                </a:solidFill>
              </a:rPr>
              <a:t/>
            </a:r>
            <a:br>
              <a:rPr lang="ru-RU" sz="1200" b="1" dirty="0" smtClean="0">
                <a:solidFill>
                  <a:srgbClr val="C00000"/>
                </a:solidFill>
              </a:rPr>
            </a:br>
            <a:r>
              <a:rPr lang="ru-RU" sz="1200" b="1" dirty="0" smtClean="0">
                <a:solidFill>
                  <a:srgbClr val="C00000"/>
                </a:solidFill>
              </a:rPr>
              <a:t>от </a:t>
            </a:r>
            <a:r>
              <a:rPr lang="ru-RU" sz="1200" b="1" dirty="0">
                <a:solidFill>
                  <a:srgbClr val="C00000"/>
                </a:solidFill>
              </a:rPr>
              <a:t>характера и обстоятельств </a:t>
            </a:r>
            <a:r>
              <a:rPr lang="ru-RU" sz="1200" b="1" dirty="0" smtClean="0">
                <a:solidFill>
                  <a:srgbClr val="C00000"/>
                </a:solidFill>
              </a:rPr>
              <a:t>НС.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0800000">
            <a:off x="7657870" y="858827"/>
            <a:ext cx="1080119" cy="23595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37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13" y="7379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1252" y="463858"/>
            <a:ext cx="7564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ГЛАВА 36.1 «РАССЛЕДОВАНИЕ, ОФОРМЛЕНИЕ (РАССМОТРЕНИЕ),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УЧЕТ МИКРОПОВРЕЖДЕНИЙ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(МИКРОТРАВМ), НЕСЧАСТНЫХ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СЛУЧАЕВ» РАЗДЕЛА Х «ОХРАНА ТРУДА»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46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0034" y="1348711"/>
            <a:ext cx="894750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b="1" dirty="0" smtClean="0"/>
              <a:t>Статья 229.2. </a:t>
            </a:r>
            <a:r>
              <a:rPr lang="ru-RU" dirty="0"/>
              <a:t>Порядок проведения расследования несчастных случаев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b="1" dirty="0" smtClean="0"/>
              <a:t>ст. 229.2  ТК РФ (старая ред.)</a:t>
            </a:r>
            <a:r>
              <a:rPr lang="ru-RU" dirty="0" smtClean="0"/>
              <a:t>).</a:t>
            </a:r>
          </a:p>
          <a:p>
            <a:pPr marL="3175" indent="350838" algn="just">
              <a:buSzPct val="70000"/>
            </a:pPr>
            <a:r>
              <a:rPr lang="ru-RU" sz="8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основании собранных материалов расследования комиссия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(государственный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инспектор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труда самостоятельно) устанавливает:</a:t>
            </a:r>
          </a:p>
          <a:p>
            <a:pPr marL="274638" indent="-274638">
              <a:buSzPct val="100000"/>
              <a:buFont typeface="+mj-lt"/>
              <a:buAutoNum type="arabicParenR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обстоятельства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и причины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НС;</a:t>
            </a:r>
          </a:p>
          <a:p>
            <a:pPr marL="274638" indent="-274638">
              <a:buSzPct val="100000"/>
              <a:buFont typeface="+mj-lt"/>
              <a:buAutoNum type="arabicParenR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лиц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, допустивших нарушения требований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ОТ;</a:t>
            </a:r>
          </a:p>
          <a:p>
            <a:pPr marL="274638" indent="-274638">
              <a:buSzPct val="100000"/>
              <a:buFont typeface="+mj-lt"/>
              <a:buAutoNum type="arabicParenR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вырабатывает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предложения по устранению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выявленных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нарушений, причин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НС и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предупреждению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аналогичных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НС;</a:t>
            </a:r>
          </a:p>
          <a:p>
            <a:pPr marL="274638" indent="-274638">
              <a:buSzPct val="100000"/>
              <a:buFont typeface="+mj-lt"/>
              <a:buAutoNum type="arabicParenR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определяет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, были ли действия (бездействие) пострадавшего в момент несчастного случая обусловлены трудовыми отношениями с работодателем либо участием в его производственной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деятельности;</a:t>
            </a:r>
          </a:p>
          <a:p>
            <a:pPr marL="274638" indent="-274638">
              <a:buSzPct val="100000"/>
              <a:buFont typeface="+mj-lt"/>
              <a:buAutoNum type="arabicParenR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необходимых случаях решает вопрос о том, каким работодателем осуществляется учет несчастного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случая;</a:t>
            </a:r>
          </a:p>
          <a:p>
            <a:pPr marL="274638" indent="-274638">
              <a:buSzPct val="100000"/>
              <a:buFont typeface="+mj-lt"/>
              <a:buAutoNum type="arabicParenR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квалифицирует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несчастный случай как несчастный случай на производстве или как несчастный случай, не связанный с производством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984" y="979379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25) статьи 226 - 231 изложить в следующей редакции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2" name="Picture 4" descr="https://cdn-icons.flaticon.com/png/512/3985/premium/3985122.png?token=exp=1648678405~hmac=8910be71c067da459ab8a57fd3fcc5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92896"/>
            <a:ext cx="1788232" cy="1788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низ 11"/>
          <p:cNvSpPr/>
          <p:nvPr/>
        </p:nvSpPr>
        <p:spPr>
          <a:xfrm>
            <a:off x="7655303" y="6432158"/>
            <a:ext cx="1080119" cy="23595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0800000">
            <a:off x="7657870" y="858827"/>
            <a:ext cx="1080119" cy="23595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748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13" y="7379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1252" y="463858"/>
            <a:ext cx="7564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ГЛАВА 36.1 «РАССЛЕДОВАНИЕ, ОФОРМЛЕНИЕ (РАССМОТРЕНИЕ),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УЧЕТ МИКРОПОВРЕЖДЕНИЙ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(МИКРОТРАВМ), НЕСЧАСТНЫХ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СЛУЧАЕВ» РАЗДЕЛА Х «ОХРАНА ТРУДА»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0034" y="1348711"/>
            <a:ext cx="894750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b="1" dirty="0" smtClean="0"/>
              <a:t>Статья 229.2. </a:t>
            </a:r>
            <a:r>
              <a:rPr lang="ru-RU" dirty="0"/>
              <a:t>Порядок проведения расследования несчастных случаев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b="1" dirty="0" smtClean="0"/>
              <a:t>ст. 229.2  ТК РФ (старая ред.)</a:t>
            </a:r>
            <a:r>
              <a:rPr lang="ru-RU" dirty="0" smtClean="0"/>
              <a:t>).</a:t>
            </a:r>
          </a:p>
          <a:p>
            <a:pPr marL="3175" indent="350838" algn="just">
              <a:buSzPct val="70000"/>
            </a:pPr>
            <a:r>
              <a:rPr lang="ru-RU" sz="8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решению комиссии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(государственного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инспектора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труда самостоятельно)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зависимости от конкретных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обстоятельств несчастные случаи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могут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квалифицироваться как несчастные случаи,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не связанные с производством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3175" indent="350838" algn="just">
              <a:buSzPct val="70000"/>
            </a:pPr>
            <a:endParaRPr lang="ru-RU" sz="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8925" indent="-285750" algn="just">
              <a:buSzPct val="70000"/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смерть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вследствие общего заболевания или самоубийства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подтвержденная в установленном порядке соответственно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мед. организацией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следствием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или судом;</a:t>
            </a:r>
          </a:p>
          <a:p>
            <a:pPr marL="174625" indent="-171450" algn="just">
              <a:buSzPct val="70000"/>
              <a:buFont typeface="Wingdings" panose="05000000000000000000" pitchFamily="2" charset="2"/>
              <a:buChar char="Ø"/>
            </a:pPr>
            <a:endParaRPr lang="ru-RU" sz="600" b="1" dirty="0">
              <a:solidFill>
                <a:schemeClr val="tx2">
                  <a:lumMod val="75000"/>
                </a:schemeClr>
              </a:solidFill>
            </a:endParaRPr>
          </a:p>
          <a:p>
            <a:pPr marL="288925" indent="-285750" algn="just">
              <a:buSzPct val="70000"/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смерть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или повреждение здоровья, 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</a:rPr>
              <a:t>единственной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причиной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которых явилось по заключению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мед. организации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алкогольное, наркотическое или иное токсическое опьянение (отравление) пострадавшего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не связанное с нарушениями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технологического процесса;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174625" indent="-171450" algn="just">
              <a:buSzPct val="70000"/>
              <a:buFont typeface="Wingdings" panose="05000000000000000000" pitchFamily="2" charset="2"/>
              <a:buChar char="Ø"/>
            </a:pPr>
            <a:endParaRPr lang="ru-RU" sz="600" b="1" dirty="0">
              <a:solidFill>
                <a:schemeClr val="tx2">
                  <a:lumMod val="75000"/>
                </a:schemeClr>
              </a:solidFill>
            </a:endParaRPr>
          </a:p>
          <a:p>
            <a:pPr marL="288925" indent="-285750" algn="just">
              <a:buSzPct val="70000"/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несчастный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случай, происшедший при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совершении пострадавшим действий (бездействия),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квалифицированных правоохранительными органами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как уголовно наказуемое деяние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3175" indent="350838" algn="just">
              <a:buSzPct val="70000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984" y="979379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25) статьи 226 - 231 изложить в следующей редакции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7655303" y="6432158"/>
            <a:ext cx="1080119" cy="23595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0800000">
            <a:off x="7657870" y="858827"/>
            <a:ext cx="1080119" cy="23595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https://cdn-icons.flaticon.com/png/512/3389/premium/3389941.png?token=exp=1648681625~hmac=53b8f4836b1b0b5215712cac9e4d63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57" y="5600299"/>
            <a:ext cx="1015663" cy="1015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cdn-icons-png.flaticon.com/512/2688/26885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23" y="5383313"/>
            <a:ext cx="1394914" cy="13949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5589240"/>
            <a:ext cx="4405022" cy="92333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175" indent="-3175" algn="ctr">
              <a:buSzPct val="70000"/>
            </a:pPr>
            <a:r>
              <a:rPr lang="ru-RU" b="1" dirty="0"/>
              <a:t>НЕСЧАСТНЫЙ СЛУЧАЙ НА ПРОИЗВОДСТВЕ </a:t>
            </a:r>
            <a:br>
              <a:rPr lang="ru-RU" b="1" dirty="0"/>
            </a:br>
            <a:r>
              <a:rPr lang="ru-RU" b="1" dirty="0"/>
              <a:t>ЯВЛЯЕТСЯ СТРАХОВЫМ СЛУЧАЕМ, </a:t>
            </a:r>
            <a:br>
              <a:rPr lang="ru-RU" b="1" dirty="0"/>
            </a:br>
            <a:r>
              <a:rPr lang="ru-RU" b="1" dirty="0"/>
              <a:t>ЕСЛИ ПОСТРАДАВШИЙ ЗАСТРАХОВАН.</a:t>
            </a:r>
          </a:p>
        </p:txBody>
      </p:sp>
    </p:spTree>
    <p:extLst>
      <p:ext uri="{BB962C8B-B14F-4D97-AF65-F5344CB8AC3E}">
        <p14:creationId xmlns="" xmlns:p14="http://schemas.microsoft.com/office/powerpoint/2010/main" val="242279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13" y="7379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1252" y="463858"/>
            <a:ext cx="7564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ГЛАВА 36.1 «РАССЛЕДОВАНИЕ, ОФОРМЛЕНИЕ (РАССМОТРЕНИЕ),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УЧЕТ МИКРОПОВРЕЖДЕНИЙ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(МИКРОТРАВМ), НЕСЧАСТНЫХ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СЛУЧАЕВ» РАЗДЕЛА Х «ОХРАНА ТРУДА»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48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6497" y="1268760"/>
            <a:ext cx="894750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b="1" dirty="0" smtClean="0"/>
              <a:t>Статья 229.2. </a:t>
            </a:r>
            <a:r>
              <a:rPr lang="ru-RU" dirty="0"/>
              <a:t>Порядок проведения расследования несчастных случаев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b="1" dirty="0" smtClean="0"/>
              <a:t>ст. 229.2  ТК РФ (старая ред.)</a:t>
            </a:r>
            <a:r>
              <a:rPr lang="ru-RU" dirty="0" smtClean="0"/>
              <a:t>).</a:t>
            </a:r>
          </a:p>
          <a:p>
            <a:pPr marL="3175" indent="350838" algn="just">
              <a:buSzPct val="70000"/>
            </a:pPr>
            <a:r>
              <a:rPr lang="ru-RU" sz="8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Если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при расследовании несчастного случая с застрахованным установлено, что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грубая неосторожность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застрахованного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(пострадавшего работника)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содействовала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возникновению или увеличению вреда, причиненного его здоровью,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 учетом заключения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профкома или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иного уполномоченного представительного органа работников (при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наличии) комиссия (государственный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инспектор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труда самостоятельно)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устанавливает степень вины застрахованного 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процентах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Положение об особенностях расследования несчастных случаев на производстве в отдельных отраслях и организациях, формы документов, соответствующие классификаторы, необходимые для расследования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НС на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производстве, утверждаются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Минтрудом России,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 учетом мнения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РТК по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регулированию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социально-трудовых отношений </a:t>
            </a:r>
            <a:r>
              <a:rPr lang="ru-RU" b="1" dirty="0" smtClean="0">
                <a:solidFill>
                  <a:srgbClr val="C00000"/>
                </a:solidFill>
              </a:rPr>
              <a:t>(пока действует - постановление </a:t>
            </a:r>
            <a:r>
              <a:rPr lang="ru-RU" b="1" dirty="0">
                <a:solidFill>
                  <a:srgbClr val="C00000"/>
                </a:solidFill>
              </a:rPr>
              <a:t>Минтруда </a:t>
            </a:r>
            <a:r>
              <a:rPr lang="ru-RU" b="1" dirty="0" smtClean="0">
                <a:solidFill>
                  <a:srgbClr val="C00000"/>
                </a:solidFill>
              </a:rPr>
              <a:t>Российской Федерации </a:t>
            </a:r>
            <a:r>
              <a:rPr lang="ru-RU" b="1" dirty="0">
                <a:solidFill>
                  <a:srgbClr val="C00000"/>
                </a:solidFill>
              </a:rPr>
              <a:t>от 24.10.2002 </a:t>
            </a:r>
            <a:r>
              <a:rPr lang="ru-RU" b="1" dirty="0" smtClean="0">
                <a:solidFill>
                  <a:srgbClr val="C00000"/>
                </a:solidFill>
              </a:rPr>
              <a:t>№ 73)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984" y="979379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25) статьи 226 - 231 изложить в следующей редакции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10800000">
            <a:off x="7657870" y="858827"/>
            <a:ext cx="1080119" cy="23595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5198109"/>
            <a:ext cx="87655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силу </a:t>
            </a:r>
            <a:r>
              <a:rPr lang="ru-RU" dirty="0" smtClean="0"/>
              <a:t>п</a:t>
            </a:r>
            <a:r>
              <a:rPr lang="ru-RU" dirty="0"/>
              <a:t>.  </a:t>
            </a:r>
            <a:r>
              <a:rPr lang="ru-RU" dirty="0" smtClean="0"/>
              <a:t>1  </a:t>
            </a:r>
            <a:r>
              <a:rPr lang="ru-RU" dirty="0"/>
              <a:t>ст.  </a:t>
            </a:r>
            <a:r>
              <a:rPr lang="ru-RU" dirty="0" smtClean="0"/>
              <a:t>14  </a:t>
            </a:r>
            <a:r>
              <a:rPr lang="ru-RU" dirty="0"/>
              <a:t>Федерального  закона  от  24.07.1998  № 125-ФЗ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Об обязательном  социальном  страховании  от  несчастных  случаев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производстве </a:t>
            </a:r>
            <a:r>
              <a:rPr lang="ru-RU" dirty="0"/>
              <a:t>и профзаболеваний</a:t>
            </a:r>
            <a:r>
              <a:rPr lang="ru-RU" dirty="0" smtClean="0"/>
              <a:t>» - «</a:t>
            </a:r>
            <a:r>
              <a:rPr lang="ru-RU" dirty="0"/>
              <a:t>размер ежемесячных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страховых выплат </a:t>
            </a:r>
            <a:r>
              <a:rPr lang="ru-RU" dirty="0"/>
              <a:t>уменьшается соответственно степени вины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застрахованного</a:t>
            </a:r>
            <a:r>
              <a:rPr lang="ru-RU" dirty="0"/>
              <a:t>, </a:t>
            </a:r>
            <a:r>
              <a:rPr lang="ru-RU" b="1" dirty="0" smtClean="0"/>
              <a:t>НО НЕ БОЛЕЕ ЧЕМ </a:t>
            </a:r>
            <a:r>
              <a:rPr lang="ru-RU" b="1" u="sng" dirty="0" smtClean="0"/>
              <a:t>НА 25 ПРОЦЕНТОВ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074" name="Picture 2" descr="https://cdn-icons.flaticon.com/png/512/2763/premium/2763121.png?token=exp=1648681465~hmac=d310e645939115dee961422e4397080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674" y="5154798"/>
            <a:ext cx="1647748" cy="16477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4588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1252" y="463858"/>
            <a:ext cx="7564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ГЛАВА 36.1 «РАССЛЕДОВАНИЕ, ОФОРМЛЕНИЕ (РАССМОТРЕНИЕ),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УЧЕТ МИКРОПОВРЕЖДЕНИЙ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(МИКРОТРАВМ), НЕСЧАСТНЫХ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СЛУЧАЕВ» РАЗДЕЛА Х «ОХРАНА ТРУДА»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49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2601" y="1187217"/>
            <a:ext cx="8821399" cy="567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b="1" dirty="0" smtClean="0"/>
              <a:t>Статья 229.3. </a:t>
            </a:r>
            <a:r>
              <a:rPr lang="ru-RU" dirty="0"/>
              <a:t>Проведение расследования несчастных случаев государственными инспекторами </a:t>
            </a:r>
            <a:r>
              <a:rPr lang="ru-RU" dirty="0" smtClean="0"/>
              <a:t>труда (</a:t>
            </a:r>
            <a:r>
              <a:rPr lang="ru-RU" b="1" dirty="0" smtClean="0"/>
              <a:t>ст. 229.3  ТК РФ (старая ред.)</a:t>
            </a:r>
            <a:r>
              <a:rPr lang="ru-RU" dirty="0" smtClean="0"/>
              <a:t>).</a:t>
            </a:r>
          </a:p>
          <a:p>
            <a:pPr marL="3175" indent="350838" algn="just">
              <a:buSzPct val="700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выявлении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сокрытого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несчастного случая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государственный инспектор труда проводит расследование 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</a:rPr>
              <a:t>самостоятельно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3175" indent="350838" algn="just">
              <a:buSzPct val="70000"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ГосТрудИнспектор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проводит 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</a:rPr>
              <a:t>дополнительное расследование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следующих </a:t>
            </a:r>
            <a:r>
              <a:rPr lang="ru-RU" dirty="0" smtClean="0">
                <a:solidFill>
                  <a:srgbClr val="C00000"/>
                </a:solidFill>
              </a:rPr>
              <a:t>случаях</a:t>
            </a:r>
            <a:r>
              <a:rPr lang="ru-RU" b="1" dirty="0" smtClean="0">
                <a:solidFill>
                  <a:srgbClr val="C00000"/>
                </a:solidFill>
              </a:rPr>
              <a:t>*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288925" indent="-285750" algn="just">
              <a:buSzPct val="70000"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при поступлении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обращения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пострадавшего (его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представителя),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лица, состоявшего на иждивении погибшего в результате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НС,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либо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иных лиц… </a:t>
            </a:r>
            <a:r>
              <a:rPr lang="ru-RU" sz="1600" u="sng" dirty="0">
                <a:solidFill>
                  <a:schemeClr val="tx2">
                    <a:lumMod val="75000"/>
                  </a:schemeClr>
                </a:solidFill>
              </a:rPr>
              <a:t>о несогласии их с выводами </a:t>
            </a:r>
            <a:r>
              <a:rPr lang="ru-RU" sz="1600" u="sng" dirty="0" smtClean="0">
                <a:solidFill>
                  <a:schemeClr val="tx2">
                    <a:lumMod val="75000"/>
                  </a:schemeClr>
                </a:solidFill>
              </a:rPr>
              <a:t>комиссии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88925" indent="-285750" algn="just">
              <a:buSzPct val="70000"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при получении сведений, </a:t>
            </a:r>
            <a:r>
              <a:rPr lang="ru-RU" sz="1600" u="sng" dirty="0">
                <a:solidFill>
                  <a:schemeClr val="tx2">
                    <a:lumMod val="75000"/>
                  </a:schemeClr>
                </a:solidFill>
              </a:rPr>
              <a:t>объективно свидетельствующих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о нарушении порядка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расследования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3175" indent="-3175" algn="just">
              <a:buSzPct val="70000"/>
            </a:pPr>
            <a:r>
              <a:rPr lang="ru-RU" dirty="0" smtClean="0">
                <a:solidFill>
                  <a:srgbClr val="C00000"/>
                </a:solidFill>
              </a:rPr>
              <a:t>* Дополнительное </a:t>
            </a:r>
            <a:r>
              <a:rPr lang="ru-RU" dirty="0">
                <a:solidFill>
                  <a:srgbClr val="C00000"/>
                </a:solidFill>
              </a:rPr>
              <a:t>расследование проводится в отношении </a:t>
            </a:r>
            <a:r>
              <a:rPr lang="ru-RU" b="1" dirty="0" smtClean="0">
                <a:solidFill>
                  <a:srgbClr val="C00000"/>
                </a:solidFill>
              </a:rPr>
              <a:t>НС, </a:t>
            </a:r>
            <a:r>
              <a:rPr lang="ru-RU" b="1" dirty="0">
                <a:solidFill>
                  <a:srgbClr val="C00000"/>
                </a:solidFill>
              </a:rPr>
              <a:t>расследованных не ранее чем за пять лет</a:t>
            </a:r>
            <a:r>
              <a:rPr lang="ru-RU" dirty="0">
                <a:solidFill>
                  <a:srgbClr val="C00000"/>
                </a:solidFill>
              </a:rPr>
              <a:t> до дня наступления </a:t>
            </a:r>
            <a:r>
              <a:rPr lang="ru-RU" dirty="0" smtClean="0">
                <a:solidFill>
                  <a:srgbClr val="C00000"/>
                </a:solidFill>
              </a:rPr>
              <a:t>указанных обстоятельств.</a:t>
            </a:r>
            <a:endParaRPr lang="ru-RU" dirty="0">
              <a:solidFill>
                <a:srgbClr val="C00000"/>
              </a:solidFill>
            </a:endParaRPr>
          </a:p>
          <a:p>
            <a:pPr marL="3175" indent="350838" algn="just">
              <a:buSzPct val="70000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Дополнительное расследование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несчастного случая проводится государственным инспектором труда 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соответствии с требованиями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главы 36.1 ТК РФ.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-3175" algn="ctr">
              <a:buSzPct val="70000"/>
            </a:pPr>
            <a:r>
              <a:rPr lang="ru-RU" b="1" dirty="0">
                <a:solidFill>
                  <a:srgbClr val="00B050"/>
                </a:solidFill>
              </a:rPr>
              <a:t>Дополнительное расследование проводится с привлечением 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профсоюзного </a:t>
            </a:r>
            <a:r>
              <a:rPr lang="ru-RU" b="1" dirty="0">
                <a:solidFill>
                  <a:srgbClr val="00B050"/>
                </a:solidFill>
              </a:rPr>
              <a:t>инспектора труда и представителя </a:t>
            </a:r>
            <a:r>
              <a:rPr lang="ru-RU" b="1" dirty="0" smtClean="0">
                <a:solidFill>
                  <a:srgbClr val="00B050"/>
                </a:solidFill>
              </a:rPr>
              <a:t>ФСС РФ.</a:t>
            </a:r>
            <a:endParaRPr lang="ru-RU" b="1" dirty="0">
              <a:solidFill>
                <a:srgbClr val="00B050"/>
              </a:solidFill>
            </a:endParaRPr>
          </a:p>
          <a:p>
            <a:pPr marL="3175" indent="350838" algn="just">
              <a:buSzPct val="70000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 результатам дополнительного расследования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ГосТрудИнспектор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составляет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заключение 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НС на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производстве и выдает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предписание работодателю.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sz="105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-3175" algn="ctr">
              <a:buSzPct val="70000"/>
            </a:pPr>
            <a:r>
              <a:rPr lang="ru-RU" dirty="0" err="1" smtClean="0"/>
              <a:t>ГосТрудИнспектор</a:t>
            </a:r>
            <a:r>
              <a:rPr lang="ru-RU" dirty="0" smtClean="0"/>
              <a:t> имеет </a:t>
            </a:r>
            <a:r>
              <a:rPr lang="ru-RU" dirty="0"/>
              <a:t>право обязать работодателя </a:t>
            </a:r>
            <a:r>
              <a:rPr lang="ru-RU" dirty="0" smtClean="0"/>
              <a:t>составить </a:t>
            </a:r>
            <a:r>
              <a:rPr lang="ru-RU" b="1" dirty="0"/>
              <a:t>новый акт </a:t>
            </a:r>
            <a:r>
              <a:rPr lang="ru-RU" dirty="0"/>
              <a:t>о </a:t>
            </a:r>
            <a:r>
              <a:rPr lang="ru-RU" dirty="0" smtClean="0"/>
              <a:t>НС </a:t>
            </a:r>
            <a:r>
              <a:rPr lang="ru-RU" dirty="0"/>
              <a:t>на </a:t>
            </a:r>
            <a:r>
              <a:rPr lang="ru-RU" dirty="0" smtClean="0"/>
              <a:t>производстве </a:t>
            </a:r>
            <a:r>
              <a:rPr lang="ru-RU" b="1" dirty="0" smtClean="0"/>
              <a:t>(взамен старого)</a:t>
            </a:r>
            <a:r>
              <a:rPr lang="ru-RU" dirty="0" smtClean="0"/>
              <a:t>, </a:t>
            </a:r>
            <a:r>
              <a:rPr lang="ru-RU" dirty="0"/>
              <a:t>если имеющийся акт оформлен с нарушениями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или </a:t>
            </a:r>
            <a:r>
              <a:rPr lang="ru-RU" b="1" dirty="0"/>
              <a:t>не соответствует материалам расследования несчастного случая</a:t>
            </a:r>
            <a:r>
              <a:rPr lang="ru-RU" dirty="0"/>
              <a:t>.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984" y="979379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25) статьи 226 - 231 изложить в следующей редакции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42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" y="3430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177281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6671" y="1289649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3) часть первую статьи 157 дополнить словами ", за исключением случаев, предусмотренных настоящим Кодексом";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3558" y="2187097"/>
            <a:ext cx="85307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Статья 157. Оплата времени простоя</a:t>
            </a:r>
          </a:p>
          <a:p>
            <a:r>
              <a:rPr lang="ru-RU" sz="2400" dirty="0"/>
              <a:t> </a:t>
            </a:r>
            <a:r>
              <a:rPr lang="ru-RU" sz="2400" dirty="0" smtClean="0"/>
              <a:t>…</a:t>
            </a:r>
            <a:endParaRPr lang="ru-RU" sz="2400" dirty="0"/>
          </a:p>
          <a:p>
            <a:pPr algn="just"/>
            <a:r>
              <a:rPr lang="ru-RU" sz="2400" dirty="0"/>
              <a:t>Время простоя (статья 72.2 настоящего Кодекса) по вине работодателя оплачивается в размере </a:t>
            </a:r>
            <a:r>
              <a:rPr lang="ru-RU" sz="2400" b="1" dirty="0"/>
              <a:t>не менее двух третей средней заработной платы</a:t>
            </a:r>
            <a:r>
              <a:rPr lang="ru-RU" sz="2400" dirty="0"/>
              <a:t> работника, </a:t>
            </a:r>
            <a:r>
              <a:rPr lang="ru-RU" sz="2400" dirty="0">
                <a:solidFill>
                  <a:srgbClr val="00B050"/>
                </a:solidFill>
              </a:rPr>
              <a:t>за исключением случаев, предусмотренных настоящим </a:t>
            </a:r>
            <a:r>
              <a:rPr lang="ru-RU" sz="2400" b="1" dirty="0" smtClean="0">
                <a:solidFill>
                  <a:srgbClr val="00B050"/>
                </a:solidFill>
              </a:rPr>
              <a:t>Кодексом</a:t>
            </a:r>
            <a:r>
              <a:rPr lang="ru-RU" sz="2400" b="1" dirty="0" smtClean="0"/>
              <a:t>*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…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22920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*В силу ст. 216.1 ТК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РФ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работодатель, </a:t>
            </a:r>
            <a:r>
              <a:rPr lang="ru-RU" dirty="0" smtClean="0">
                <a:solidFill>
                  <a:srgbClr val="00B050"/>
                </a:solidFill>
              </a:rPr>
              <a:t>не обеспечивший работника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средствами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коллективной защиты и средствами индивидуальной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защиты,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не имеет права требовать от работника исполнения трудовых обязанностей и </a:t>
            </a:r>
            <a:r>
              <a:rPr lang="ru-RU" b="1" dirty="0">
                <a:solidFill>
                  <a:srgbClr val="00B050"/>
                </a:solidFill>
              </a:rPr>
              <a:t>обязан оплатить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возникший по этой причине </a:t>
            </a:r>
            <a:r>
              <a:rPr lang="ru-RU" b="1" dirty="0">
                <a:solidFill>
                  <a:srgbClr val="00B050"/>
                </a:solidFill>
              </a:rPr>
              <a:t>простой в размере среднего заработка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работника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23098" y="6515516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6146" name="Picture 2" descr="https://cdn-icons.flaticon.com/png/512/4335/premium/4335631.png?token=exp=1648587999~hmac=e6bb3e784d083b5cbf32afd6c1bca9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90479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9885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13" y="7379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1252" y="463858"/>
            <a:ext cx="7564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ГЛАВА 36.1 «РАССЛЕДОВАНИЕ, ОФОРМЛЕНИЕ (РАССМОТРЕНИЕ),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УЧЕТ МИКРОПОВРЕЖДЕНИЙ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(МИКРОТРАВМ), НЕСЧАСТНЫХ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СЛУЧАЕВ» РАЗДЕЛА Х «ОХРАНА ТРУДА»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50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3088" y="1348711"/>
            <a:ext cx="882139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b="1" dirty="0" smtClean="0"/>
              <a:t>Статья 230. </a:t>
            </a:r>
            <a:r>
              <a:rPr lang="ru-RU" dirty="0"/>
              <a:t>Порядок оформления материалов расследования несчастных </a:t>
            </a:r>
            <a:r>
              <a:rPr lang="ru-RU" dirty="0" smtClean="0"/>
              <a:t>случаев (</a:t>
            </a:r>
            <a:r>
              <a:rPr lang="ru-RU" b="1" dirty="0" smtClean="0"/>
              <a:t>ст. 230  ТК РФ (старая ред.)</a:t>
            </a:r>
            <a:r>
              <a:rPr lang="ru-RU" dirty="0" smtClean="0"/>
              <a:t>).</a:t>
            </a:r>
          </a:p>
          <a:p>
            <a:pPr marL="3175" indent="350838" algn="just">
              <a:buSzPct val="700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каждому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НС,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связанному с производством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 повлекшему за собой необходимость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перевода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пострадавшего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силу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мед. заключения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другую работу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потерю им трудоспособности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 срок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не менее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дня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либо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смерть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пострадавшего, оформляется акт о несчастном случае на производстве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форме Н-1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 2 экземплярах (работнику и работодателю), на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русском языке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 на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гос.языке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республики РФ.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Групповой НС – акт Н-1 на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каждого пострадавшего отдельно.</a:t>
            </a:r>
          </a:p>
          <a:p>
            <a:pPr marL="3175" indent="350838" algn="just">
              <a:buSzPct val="70000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Работник застрахован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: + 1 экз. для ФСС РФ.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акте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Н-1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подробно излагаются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обстоятельства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 причины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НС, указываются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лица, допустившие нарушения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ГНТ ОТ. Если есть грубая неосторожность пострадавшего, то в акте Н-1 указывается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степень вины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застрахованного (пострадавшего)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процентах.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Акт Н-1 подписывается комиссией и утверждается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работодателем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(+ печать).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Работодатель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течение 3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календарных дней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после завершения расследования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НС выдает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выдать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 экз. - пострадавшему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(его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представителю); 1 экз. - хранится 45 лет;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 экз. + материалы расследования – ФСС РФ.</a:t>
            </a:r>
          </a:p>
          <a:p>
            <a:pPr marL="3175" indent="350838" algn="just">
              <a:buSzPct val="70000"/>
            </a:pPr>
            <a:endParaRPr lang="ru-RU" sz="600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-3175" algn="ctr">
              <a:buSzPct val="70000"/>
            </a:pPr>
            <a:r>
              <a:rPr lang="ru-RU" b="1" dirty="0" smtClean="0"/>
              <a:t>Если случай не связан с производством – оформляется акт по форме 4.</a:t>
            </a:r>
            <a:endParaRPr lang="ru-RU" b="1" dirty="0"/>
          </a:p>
          <a:p>
            <a:pPr marL="3175" indent="-3175" algn="ctr">
              <a:buSzPct val="70000"/>
            </a:pPr>
            <a:endParaRPr lang="ru-RU" sz="600" b="1" dirty="0" smtClean="0"/>
          </a:p>
          <a:p>
            <a:pPr marL="3175" indent="-3175" algn="ctr">
              <a:buSzPct val="70000"/>
            </a:pPr>
            <a:r>
              <a:rPr lang="ru-RU" b="1" dirty="0" smtClean="0"/>
              <a:t>Результаты </a:t>
            </a:r>
            <a:r>
              <a:rPr lang="ru-RU" b="1" dirty="0"/>
              <a:t>расследования </a:t>
            </a:r>
            <a:r>
              <a:rPr lang="ru-RU" b="1" dirty="0" smtClean="0"/>
              <a:t>НС рассматриваются работодателем </a:t>
            </a:r>
            <a:r>
              <a:rPr lang="ru-RU" b="1" u="sng" dirty="0" smtClean="0"/>
              <a:t>с участием профкома </a:t>
            </a:r>
            <a:r>
              <a:rPr lang="ru-RU" b="1" dirty="0" smtClean="0"/>
              <a:t>для </a:t>
            </a:r>
            <a:r>
              <a:rPr lang="ru-RU" b="1" dirty="0"/>
              <a:t>принятия мер, направленных на предупреждение </a:t>
            </a:r>
            <a:r>
              <a:rPr lang="ru-RU" b="1" dirty="0" smtClean="0"/>
              <a:t>НС на </a:t>
            </a:r>
            <a:r>
              <a:rPr lang="ru-RU" b="1" dirty="0"/>
              <a:t>производстве.</a:t>
            </a:r>
          </a:p>
          <a:p>
            <a:pPr marL="3175" indent="350838" algn="just">
              <a:buSzPct val="70000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984" y="979379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25) статьи 226 - 231 изложить в следующей редакции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436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13" y="7379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1252" y="463858"/>
            <a:ext cx="7564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ГЛАВА 36.1 «РАССЛЕДОВАНИЕ, ОФОРМЛЕНИЕ (РАССМОТРЕНИЕ),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УЧЕТ МИКРОПОВРЕЖДЕНИЙ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(МИКРОТРАВМ), НЕСЧАСТНЫХ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СЛУЧАЕВ» РАЗДЕЛА Х «ОХРАНА ТРУДА»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51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3088" y="1348711"/>
            <a:ext cx="88213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b="1" dirty="0" smtClean="0"/>
              <a:t>Статья 230.1. </a:t>
            </a:r>
            <a:r>
              <a:rPr lang="ru-RU" dirty="0"/>
              <a:t>Порядок регистрации и учета несчастных случаев на производстве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b="1" dirty="0" smtClean="0"/>
              <a:t>ст. 230.1  ТК РФ (старая ред.)</a:t>
            </a:r>
            <a:r>
              <a:rPr lang="ru-RU" dirty="0" smtClean="0"/>
              <a:t>).</a:t>
            </a:r>
          </a:p>
          <a:p>
            <a:pPr marL="3175" indent="350838" algn="just">
              <a:buSzPct val="70000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Каждый несчастный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случай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регистрируется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работодателем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журнале регистрации несчастных случаев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на производстве по установленной форме. </a:t>
            </a:r>
          </a:p>
          <a:p>
            <a:pPr marL="3175" indent="350838" algn="just">
              <a:buSzPct val="700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Экземпляр акта (актов) Н-1 группового НС, тяжелого или смертельного случая вместе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 копиями материалов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расследования председателем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комиссии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(государственным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инспектором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труда самостоятельно)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 течение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3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календарных дней после представления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работодателю:</a:t>
            </a:r>
          </a:p>
          <a:p>
            <a:pPr marL="3175" indent="350838" algn="just">
              <a:buSzPct val="700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направляется в Прокуратуру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в которую сообщалось о данном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НС; </a:t>
            </a:r>
          </a:p>
          <a:p>
            <a:pPr marL="3175" indent="350838" algn="just">
              <a:buSzPct val="700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хранится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течение 45 лет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работодателем. </a:t>
            </a:r>
          </a:p>
          <a:p>
            <a:pPr marL="3175" indent="350838" algn="just">
              <a:buSzPct val="700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Копии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указанного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акта (актов) Н-1 вместе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 копиями материалов расследования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направляются в:</a:t>
            </a:r>
          </a:p>
          <a:p>
            <a:pPr marL="3175" indent="350838" algn="just">
              <a:buSzPct val="700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ГИТ и территориальный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орган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Ростехнадзора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(при участии в расследовании);</a:t>
            </a:r>
          </a:p>
          <a:p>
            <a:pPr marL="3175" indent="350838" algn="just">
              <a:buSzPct val="700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исполнительный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орган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ФСС РФ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 месту регистрации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работодателя.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территориальное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объединение организаций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профсоюзов (МОООП).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175" indent="-3175" algn="ctr">
              <a:buSzPct val="70000"/>
            </a:pPr>
            <a:endParaRPr lang="ru-RU" sz="800" dirty="0" smtClean="0"/>
          </a:p>
          <a:p>
            <a:pPr marL="3175" indent="-3175" algn="ctr">
              <a:buSzPct val="70000"/>
            </a:pPr>
            <a:r>
              <a:rPr lang="ru-RU" dirty="0" smtClean="0"/>
              <a:t>После «закрытия больничного листа» работодатель обязан </a:t>
            </a:r>
            <a:r>
              <a:rPr lang="ru-RU" dirty="0"/>
              <a:t>направить в </a:t>
            </a:r>
            <a:r>
              <a:rPr lang="ru-RU" dirty="0" smtClean="0"/>
              <a:t>ГИТ, </a:t>
            </a:r>
            <a:r>
              <a:rPr lang="ru-RU" dirty="0"/>
              <a:t>а в необходимых случаях - в территориальный орган </a:t>
            </a:r>
            <a:r>
              <a:rPr lang="ru-RU" dirty="0" err="1" smtClean="0"/>
              <a:t>Ростехнадзора</a:t>
            </a:r>
            <a:r>
              <a:rPr lang="ru-RU" dirty="0" smtClean="0"/>
              <a:t> </a:t>
            </a:r>
            <a:r>
              <a:rPr lang="ru-RU" b="1" dirty="0"/>
              <a:t>сообщение по установленной </a:t>
            </a:r>
            <a:r>
              <a:rPr lang="ru-RU" b="1" dirty="0" smtClean="0"/>
              <a:t>форме 8</a:t>
            </a:r>
            <a:r>
              <a:rPr lang="ru-RU" dirty="0" smtClean="0"/>
              <a:t> </a:t>
            </a:r>
            <a:r>
              <a:rPr lang="ru-RU" dirty="0"/>
              <a:t>о последствиях </a:t>
            </a:r>
            <a:r>
              <a:rPr lang="ru-RU" dirty="0" smtClean="0"/>
              <a:t>НС на </a:t>
            </a:r>
            <a:r>
              <a:rPr lang="ru-RU" dirty="0"/>
              <a:t>производстве и мерах,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принятых в </a:t>
            </a:r>
            <a:r>
              <a:rPr lang="ru-RU" dirty="0"/>
              <a:t>целях предупреждения </a:t>
            </a:r>
            <a:r>
              <a:rPr lang="ru-RU" dirty="0" smtClean="0"/>
              <a:t>НС на </a:t>
            </a:r>
            <a:r>
              <a:rPr lang="ru-RU" dirty="0"/>
              <a:t>производстве.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7984" y="979379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25) статьи 226 - 231 изложить в следующей редакции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739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13" y="7379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1252" y="463858"/>
            <a:ext cx="7564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ГЛАВА 36.1 «РАССЛЕДОВАНИЕ, ОФОРМЛЕНИЕ (РАССМОТРЕНИЕ),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УЧЕТ МИКРОПОВРЕЖДЕНИЙ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(МИКРОТРАВМ), НЕСЧАСТНЫХ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СЛУЧАЕВ» РАЗДЕЛА Х «ОХРАНА ТРУДА»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52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3088" y="1348711"/>
            <a:ext cx="88213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b="1" dirty="0" smtClean="0"/>
              <a:t>Статья 231. </a:t>
            </a:r>
            <a:r>
              <a:rPr lang="ru-RU" dirty="0"/>
              <a:t>Рассмотрение разногласий по вопросам расследования, оформления и учета несчастных </a:t>
            </a:r>
            <a:r>
              <a:rPr lang="ru-RU" dirty="0" smtClean="0"/>
              <a:t>случаев (</a:t>
            </a:r>
            <a:r>
              <a:rPr lang="ru-RU" b="1" dirty="0" smtClean="0"/>
              <a:t>ст. 231  ТК РФ (старая ред.)</a:t>
            </a:r>
            <a:r>
              <a:rPr lang="ru-RU" dirty="0" smtClean="0"/>
              <a:t>).</a:t>
            </a:r>
          </a:p>
          <a:p>
            <a:pPr marL="3175" indent="350838" algn="just">
              <a:buSzPct val="70000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175" indent="350838" algn="just">
              <a:buSzPct val="70000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Разногласия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 вопросам расследования, оформления и учета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НС,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непризнания работодателем (его представителем) факта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НС,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отказа в проведении расследования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НС 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составлении соответствующего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акта (Н-1),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несогласия пострадавшего (его законного представителя или иного доверенного лица), а при несчастных случаях со смертельным исходом - лиц, состоявших на иждивении погибшего в результате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НС,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либо лиц, состоявших с ним в близком родстве или свойстве (их законного представителя или иного доверенного лица), с содержанием акта 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НС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рассматриваются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Рострудом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ГИТ,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решения которых могут быть обжалованы в суд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</a:rPr>
              <a:t>В этих случаях подача жалобы не является основанием для невыполнения работодателем (его представителем) решений государственного инспектора труда.</a:t>
            </a:r>
          </a:p>
          <a:p>
            <a:pPr marL="3175" indent="350838" algn="just">
              <a:buSzPct val="70000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984" y="979379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25) статьи 226 - 231 изложить в следующей редакции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s://cdn-icons.flaticon.com/png/512/5865/premium/5865763.png?token=exp=1648684054~hmac=3ffa0813ba32ab2887ea5a847efdbd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358" y="5106612"/>
            <a:ext cx="1556392" cy="1556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cdn-icons.flaticon.com/png/512/3261/premium/3261482.png?token=exp=1648684169~hmac=e8a65c19acf3791578780973284edc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94686" y="5104580"/>
            <a:ext cx="1558424" cy="1558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1069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55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177281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511" y="895653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4) статью 185 изложить в следующей редакции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  <a:endParaRPr lang="ru-RU" b="1" dirty="0">
              <a:solidFill>
                <a:srgbClr val="C00000"/>
              </a:solidFill>
            </a:endParaRPr>
          </a:p>
          <a:p>
            <a:pPr indent="354013"/>
            <a:r>
              <a:rPr lang="ru-RU" b="1" dirty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6612" y="1256467"/>
            <a:ext cx="85307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 </a:t>
            </a:r>
          </a:p>
          <a:p>
            <a:pPr algn="just"/>
            <a:r>
              <a:rPr lang="ru-RU" sz="2400" dirty="0" smtClean="0"/>
              <a:t>Статья </a:t>
            </a:r>
            <a:r>
              <a:rPr lang="ru-RU" sz="2400" dirty="0"/>
              <a:t>185. Гарантии работникам, направляемым на медицинский осмотр и (или) обязательное психиатрическое освидетельствование</a:t>
            </a:r>
          </a:p>
          <a:p>
            <a:r>
              <a:rPr lang="ru-RU" sz="2400" dirty="0"/>
              <a:t> 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  <a:p>
            <a:pPr algn="just"/>
            <a:r>
              <a:rPr lang="ru-RU" sz="2400" b="1" dirty="0">
                <a:solidFill>
                  <a:srgbClr val="00B050"/>
                </a:solidFill>
              </a:rPr>
              <a:t>На время </a:t>
            </a:r>
            <a:r>
              <a:rPr lang="ru-RU" sz="2400" b="1" dirty="0"/>
              <a:t>прохождения медицинского осмотра </a:t>
            </a:r>
            <a:r>
              <a:rPr lang="ru-RU" sz="2400" dirty="0"/>
              <a:t>и (или) обязательного </a:t>
            </a:r>
            <a:r>
              <a:rPr lang="ru-RU" sz="2400" b="1" u="sng" dirty="0">
                <a:solidFill>
                  <a:srgbClr val="00B050"/>
                </a:solidFill>
              </a:rPr>
              <a:t>психиатрического освидетельствования</a:t>
            </a:r>
            <a:r>
              <a:rPr lang="ru-RU" sz="2400" b="1" dirty="0"/>
              <a:t> </a:t>
            </a:r>
            <a:r>
              <a:rPr lang="ru-RU" sz="2400" dirty="0"/>
              <a:t>за работниками, обязанными в соответствии с настоящим Кодексом, иными нормативными правовыми актами, содержащими нормы трудового права, проходить такие осмотр и (или) освидетельствование, </a:t>
            </a:r>
            <a:r>
              <a:rPr lang="ru-RU" sz="2400" b="1" dirty="0">
                <a:solidFill>
                  <a:srgbClr val="00B050"/>
                </a:solidFill>
              </a:rPr>
              <a:t>сохраняются место работы (должность) и </a:t>
            </a:r>
            <a:r>
              <a:rPr lang="ru-RU" sz="2400" b="1" u="sng" dirty="0">
                <a:solidFill>
                  <a:srgbClr val="00B050"/>
                </a:solidFill>
              </a:rPr>
              <a:t>средний заработок </a:t>
            </a:r>
            <a:r>
              <a:rPr lang="ru-RU" sz="2400" b="1" dirty="0">
                <a:solidFill>
                  <a:srgbClr val="00B050"/>
                </a:solidFill>
              </a:rPr>
              <a:t>по месту работы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1026" name="Picture 2" descr="https://cdn-icons-png.flaticon.com/512/3315/331514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92897"/>
            <a:ext cx="1296143" cy="1296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-icons.flaticon.com/png/512/3919/premium/3919481.png?token=exp=1648624438~hmac=d9fd9dcdc72fa1a0c147d46b22cc259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378" y="2492895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dn-icons-png.flaticon.com/512/4349/434912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92895"/>
            <a:ext cx="1269739" cy="12697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1834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55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177281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84133" y="664147"/>
            <a:ext cx="780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26) статью 253 изложить в следующей редакции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0" y="1210934"/>
            <a:ext cx="878497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 </a:t>
            </a:r>
            <a:r>
              <a:rPr lang="ru-RU" sz="2000" dirty="0" smtClean="0"/>
              <a:t>Статья </a:t>
            </a:r>
            <a:r>
              <a:rPr lang="ru-RU" sz="2000" dirty="0"/>
              <a:t>253. Обеспечение охраны здоровья женщин на отдельных работах </a:t>
            </a:r>
          </a:p>
          <a:p>
            <a:r>
              <a:rPr lang="ru-RU" sz="1100" dirty="0"/>
              <a:t>  </a:t>
            </a:r>
          </a:p>
          <a:p>
            <a:pPr indent="354013" algn="just">
              <a:spcAft>
                <a:spcPts val="1000"/>
              </a:spcAft>
            </a:pPr>
            <a:r>
              <a:rPr lang="ru-RU" sz="2000" dirty="0" smtClean="0"/>
              <a:t>Ограничение </a:t>
            </a:r>
            <a:r>
              <a:rPr lang="ru-RU" sz="2000" dirty="0"/>
              <a:t>применения </a:t>
            </a:r>
            <a:r>
              <a:rPr lang="ru-RU" sz="2000" dirty="0" smtClean="0"/>
              <a:t>труда женщин </a:t>
            </a:r>
            <a:r>
              <a:rPr lang="ru-RU" sz="2000" dirty="0"/>
              <a:t>на работах с вредными и (или) опасными условиями труда, а также на подземных </a:t>
            </a:r>
            <a:r>
              <a:rPr lang="ru-RU" sz="2000" dirty="0" smtClean="0"/>
              <a:t>работах – осталось.</a:t>
            </a:r>
          </a:p>
          <a:p>
            <a:pPr indent="354013" algn="just">
              <a:spcAft>
                <a:spcPts val="1000"/>
              </a:spcAft>
            </a:pPr>
            <a:r>
              <a:rPr lang="ru-RU" sz="2000" dirty="0" smtClean="0"/>
              <a:t>При этом применение труда </a:t>
            </a:r>
            <a:r>
              <a:rPr lang="ru-RU" sz="2000" b="1" dirty="0" smtClean="0">
                <a:solidFill>
                  <a:srgbClr val="00B050"/>
                </a:solidFill>
              </a:rPr>
              <a:t>возможно на подземных работах, если это нефизические работы, работы </a:t>
            </a:r>
            <a:r>
              <a:rPr lang="ru-RU" sz="2000" b="1" dirty="0">
                <a:solidFill>
                  <a:srgbClr val="00B050"/>
                </a:solidFill>
              </a:rPr>
              <a:t>по санитарному и бытовому обслуживанию, </a:t>
            </a:r>
            <a:r>
              <a:rPr lang="ru-RU" sz="2000" b="1" dirty="0" smtClean="0">
                <a:solidFill>
                  <a:srgbClr val="00B050"/>
                </a:solidFill>
              </a:rPr>
              <a:t>обучению </a:t>
            </a:r>
            <a:r>
              <a:rPr lang="ru-RU" sz="2000" b="1" dirty="0">
                <a:solidFill>
                  <a:srgbClr val="00B050"/>
                </a:solidFill>
              </a:rPr>
              <a:t>и </a:t>
            </a:r>
            <a:r>
              <a:rPr lang="ru-RU" sz="2000" b="1" dirty="0" smtClean="0">
                <a:solidFill>
                  <a:srgbClr val="00B050"/>
                </a:solidFill>
              </a:rPr>
              <a:t>прохождению стажировки</a:t>
            </a:r>
            <a:r>
              <a:rPr lang="ru-RU" sz="2000" dirty="0" smtClean="0"/>
              <a:t>. </a:t>
            </a:r>
            <a:endParaRPr lang="ru-RU" sz="2000" dirty="0"/>
          </a:p>
          <a:p>
            <a:pPr indent="354013" algn="just">
              <a:spcAft>
                <a:spcPts val="1000"/>
              </a:spcAft>
            </a:pPr>
            <a:r>
              <a:rPr lang="ru-RU" sz="2000" b="1" dirty="0" smtClean="0">
                <a:solidFill>
                  <a:srgbClr val="00B050"/>
                </a:solidFill>
              </a:rPr>
              <a:t>Вместо запрета теперь ограничение</a:t>
            </a:r>
            <a:r>
              <a:rPr lang="ru-RU" sz="2000" dirty="0" smtClean="0">
                <a:solidFill>
                  <a:srgbClr val="00B050"/>
                </a:solidFill>
              </a:rPr>
              <a:t> </a:t>
            </a:r>
            <a:r>
              <a:rPr lang="ru-RU" sz="2000" dirty="0" smtClean="0"/>
              <a:t>применения </a:t>
            </a:r>
            <a:r>
              <a:rPr lang="ru-RU" sz="2000" dirty="0"/>
              <a:t>труда женщин на работах, связанных с подъемом и перемещением вручную </a:t>
            </a:r>
            <a:r>
              <a:rPr lang="ru-RU" sz="2000" b="1" dirty="0"/>
              <a:t>тяжестей, превышающих предельно допустимые для них нормы</a:t>
            </a:r>
            <a:r>
              <a:rPr lang="ru-RU" sz="2000" dirty="0"/>
              <a:t>. </a:t>
            </a:r>
          </a:p>
          <a:p>
            <a:pPr indent="354013" algn="just">
              <a:spcAft>
                <a:spcPts val="1000"/>
              </a:spcAft>
            </a:pPr>
            <a:r>
              <a:rPr lang="ru-RU" sz="2000" b="1" dirty="0">
                <a:solidFill>
                  <a:srgbClr val="00B050"/>
                </a:solidFill>
              </a:rPr>
              <a:t>Перечни</a:t>
            </a:r>
            <a:r>
              <a:rPr lang="ru-RU" sz="2000" dirty="0"/>
              <a:t> производств, работ и должностей с вредными и (или) опасными условиями труда, на которых ограничивается применение труда женщин, и предельно допустимые нормы нагрузок для женщин при подъеме и перемещении тяжестей вручную </a:t>
            </a:r>
            <a:r>
              <a:rPr lang="ru-RU" sz="2000" b="1" dirty="0" smtClean="0"/>
              <a:t>вместо Правительства РФ </a:t>
            </a:r>
            <a:r>
              <a:rPr lang="ru-RU" sz="2000" b="1" dirty="0" smtClean="0">
                <a:solidFill>
                  <a:srgbClr val="00B050"/>
                </a:solidFill>
              </a:rPr>
              <a:t>теперь утверждает Минтруд России</a:t>
            </a:r>
            <a:r>
              <a:rPr lang="ru-RU" sz="2000" b="1" dirty="0" smtClean="0"/>
              <a:t> </a:t>
            </a:r>
            <a:r>
              <a:rPr lang="ru-RU" sz="2000" dirty="0" smtClean="0"/>
              <a:t>с учетом, как и раньше, мнения </a:t>
            </a:r>
            <a:r>
              <a:rPr lang="ru-RU" sz="2000" dirty="0"/>
              <a:t>Российской трехсторонней комиссии по регулированию </a:t>
            </a:r>
            <a:r>
              <a:rPr lang="ru-RU" sz="2000" dirty="0" smtClean="0"/>
              <a:t>социально-трудовых </a:t>
            </a:r>
            <a:r>
              <a:rPr lang="ru-RU" sz="2000" dirty="0"/>
              <a:t>отношений.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7391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8442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1315" y="549307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ГЛАВА 33 «ОБЩИЕ ПОЛОЖЕНИЯ» РАЗДЕЛА Х «ОХРАНА ТРУДА»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399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8745" y="1259384"/>
            <a:ext cx="87849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2000" dirty="0" smtClean="0"/>
              <a:t>Статья 209 «Основные понятия» дополнена следующими понятиями или были внесены изменения в определения понятий:</a:t>
            </a:r>
          </a:p>
          <a:p>
            <a:pPr marL="3175" indent="350838" algn="just">
              <a:buSzPct val="70000"/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B050"/>
                </a:solidFill>
              </a:rPr>
              <a:t>Вредный</a:t>
            </a:r>
            <a:r>
              <a:rPr lang="ru-RU" sz="2000" dirty="0">
                <a:solidFill>
                  <a:srgbClr val="00B050"/>
                </a:solidFill>
              </a:rPr>
              <a:t> производственный фактор</a:t>
            </a:r>
            <a:r>
              <a:rPr lang="ru-RU" sz="2000" dirty="0"/>
              <a:t> </a:t>
            </a:r>
            <a:r>
              <a:rPr lang="ru-RU" sz="2000" dirty="0" smtClean="0"/>
              <a:t>теперь может привести к </a:t>
            </a:r>
            <a:r>
              <a:rPr lang="ru-RU" sz="2000" b="1" dirty="0" smtClean="0">
                <a:solidFill>
                  <a:srgbClr val="00B050"/>
                </a:solidFill>
              </a:rPr>
              <a:t>профессиональному заболеванию</a:t>
            </a:r>
            <a:r>
              <a:rPr lang="ru-RU" sz="2000" dirty="0" smtClean="0"/>
              <a:t>, а </a:t>
            </a:r>
            <a:r>
              <a:rPr lang="ru-RU" sz="2000" b="1" dirty="0" smtClean="0">
                <a:solidFill>
                  <a:srgbClr val="00B050"/>
                </a:solidFill>
              </a:rPr>
              <a:t>опасный</a:t>
            </a:r>
            <a:r>
              <a:rPr lang="ru-RU" sz="2000" dirty="0" smtClean="0"/>
              <a:t> </a:t>
            </a:r>
            <a:r>
              <a:rPr lang="ru-RU" sz="2000" dirty="0"/>
              <a:t>производственный фактор - </a:t>
            </a:r>
            <a:r>
              <a:rPr lang="ru-RU" sz="2000" dirty="0" smtClean="0"/>
              <a:t>к </a:t>
            </a:r>
            <a:r>
              <a:rPr lang="ru-RU" sz="2000" b="1" dirty="0">
                <a:solidFill>
                  <a:srgbClr val="00B050"/>
                </a:solidFill>
              </a:rPr>
              <a:t>травме</a:t>
            </a:r>
            <a:r>
              <a:rPr lang="ru-RU" sz="2000" dirty="0">
                <a:solidFill>
                  <a:srgbClr val="00B050"/>
                </a:solidFill>
              </a:rPr>
              <a:t> или </a:t>
            </a:r>
            <a:r>
              <a:rPr lang="ru-RU" sz="2000" b="1" dirty="0">
                <a:solidFill>
                  <a:srgbClr val="00B050"/>
                </a:solidFill>
              </a:rPr>
              <a:t>смерти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/>
              <a:t>работника. </a:t>
            </a:r>
            <a:r>
              <a:rPr lang="ru-RU" sz="2000" dirty="0" smtClean="0"/>
              <a:t>Оба фактора – </a:t>
            </a:r>
            <a:r>
              <a:rPr lang="ru-RU" sz="2000" u="sng" dirty="0" smtClean="0"/>
              <a:t>не производственные факторы</a:t>
            </a:r>
            <a:r>
              <a:rPr lang="ru-RU" sz="2000" dirty="0" smtClean="0"/>
              <a:t>, а факторы </a:t>
            </a:r>
            <a:r>
              <a:rPr lang="ru-RU" sz="2000" u="sng" dirty="0"/>
              <a:t>производственной среды </a:t>
            </a:r>
            <a:r>
              <a:rPr lang="ru-RU" sz="2000" dirty="0"/>
              <a:t>или </a:t>
            </a:r>
            <a:r>
              <a:rPr lang="ru-RU" sz="2000" u="sng" dirty="0"/>
              <a:t>трудового </a:t>
            </a:r>
            <a:r>
              <a:rPr lang="ru-RU" sz="2000" u="sng" dirty="0" smtClean="0"/>
              <a:t>процесса</a:t>
            </a:r>
            <a:r>
              <a:rPr lang="ru-RU" sz="2000" dirty="0" smtClean="0"/>
              <a:t>.</a:t>
            </a:r>
          </a:p>
          <a:p>
            <a:pPr marL="3175" indent="350838" algn="just">
              <a:buSzPct val="70000"/>
              <a:buFont typeface="Wingdings" panose="05000000000000000000" pitchFamily="2" charset="2"/>
              <a:buChar char="Ø"/>
            </a:pPr>
            <a:r>
              <a:rPr lang="ru-RU" sz="2000" b="1" dirty="0" smtClean="0"/>
              <a:t>Введено понятие:</a:t>
            </a:r>
            <a:r>
              <a:rPr lang="ru-RU" sz="2000" dirty="0" smtClean="0"/>
              <a:t> «</a:t>
            </a:r>
            <a:r>
              <a:rPr lang="ru-RU" sz="2000" b="1" dirty="0" smtClean="0">
                <a:solidFill>
                  <a:srgbClr val="00B050"/>
                </a:solidFill>
              </a:rPr>
              <a:t>Опасность</a:t>
            </a:r>
            <a:r>
              <a:rPr lang="ru-RU" sz="2000" dirty="0" smtClean="0">
                <a:solidFill>
                  <a:srgbClr val="00B050"/>
                </a:solidFill>
              </a:rPr>
              <a:t> </a:t>
            </a:r>
            <a:r>
              <a:rPr lang="ru-RU" sz="2000" dirty="0">
                <a:solidFill>
                  <a:srgbClr val="00B050"/>
                </a:solidFill>
              </a:rPr>
              <a:t>- потенциальный источник нанесения вреда, представляющий угрозу жизни и (или) здоровью работника в процессе трудовой </a:t>
            </a:r>
            <a:r>
              <a:rPr lang="ru-RU" sz="2000" dirty="0" smtClean="0">
                <a:solidFill>
                  <a:srgbClr val="00B050"/>
                </a:solidFill>
              </a:rPr>
              <a:t>деятельности</a:t>
            </a:r>
            <a:r>
              <a:rPr lang="ru-RU" sz="2000" dirty="0" smtClean="0"/>
              <a:t>».</a:t>
            </a:r>
            <a:endParaRPr lang="ru-RU" sz="2000" dirty="0"/>
          </a:p>
          <a:p>
            <a:pPr marL="3175" indent="350838" algn="just">
              <a:buSzPct val="70000"/>
              <a:buFont typeface="Wingdings" panose="05000000000000000000" pitchFamily="2" charset="2"/>
              <a:buChar char="Ø"/>
            </a:pPr>
            <a:r>
              <a:rPr lang="ru-RU" sz="2000" dirty="0" smtClean="0"/>
              <a:t>В понятие «Рабочее место» внесли дополнительное предложение  о том, что </a:t>
            </a:r>
            <a:r>
              <a:rPr lang="ru-RU" sz="2000" b="1" dirty="0" smtClean="0">
                <a:solidFill>
                  <a:srgbClr val="00B050"/>
                </a:solidFill>
              </a:rPr>
              <a:t>общие </a:t>
            </a:r>
            <a:r>
              <a:rPr lang="ru-RU" sz="2000" b="1" dirty="0">
                <a:solidFill>
                  <a:srgbClr val="00B050"/>
                </a:solidFill>
              </a:rPr>
              <a:t>требования</a:t>
            </a:r>
            <a:r>
              <a:rPr lang="ru-RU" sz="2000" b="1" dirty="0"/>
              <a:t> к организации безопасного рабочего места </a:t>
            </a:r>
            <a:r>
              <a:rPr lang="ru-RU" sz="2000" dirty="0">
                <a:solidFill>
                  <a:srgbClr val="00B050"/>
                </a:solidFill>
              </a:rPr>
              <a:t>устанавливаются </a:t>
            </a:r>
            <a:r>
              <a:rPr lang="ru-RU" sz="2000" dirty="0" smtClean="0">
                <a:solidFill>
                  <a:srgbClr val="00B050"/>
                </a:solidFill>
              </a:rPr>
              <a:t>Минтрудом России </a:t>
            </a:r>
            <a:r>
              <a:rPr lang="ru-RU" sz="2000" dirty="0" smtClean="0"/>
              <a:t>с </a:t>
            </a:r>
            <a:r>
              <a:rPr lang="ru-RU" sz="2000" dirty="0"/>
              <a:t>учетом мнения </a:t>
            </a:r>
            <a:r>
              <a:rPr lang="ru-RU" sz="2000" dirty="0" smtClean="0"/>
              <a:t>РТК </a:t>
            </a:r>
            <a:r>
              <a:rPr lang="ru-RU" sz="2000" dirty="0"/>
              <a:t>по регулированию </a:t>
            </a:r>
            <a:r>
              <a:rPr lang="ru-RU" sz="2000" dirty="0" smtClean="0"/>
              <a:t>социально-трудовых </a:t>
            </a:r>
            <a:r>
              <a:rPr lang="ru-RU" sz="2000" dirty="0"/>
              <a:t>отношений.</a:t>
            </a:r>
            <a:endParaRPr lang="ru-RU" sz="2000" dirty="0" smtClean="0"/>
          </a:p>
          <a:p>
            <a:pPr marL="3175" indent="350838" algn="just">
              <a:buSzPct val="70000"/>
              <a:buFont typeface="Wingdings" panose="05000000000000000000" pitchFamily="2" charset="2"/>
              <a:buChar char="Ø"/>
            </a:pPr>
            <a:r>
              <a:rPr lang="ru-RU" sz="2000" dirty="0" smtClean="0"/>
              <a:t>Понятия «Средство </a:t>
            </a:r>
            <a:r>
              <a:rPr lang="ru-RU" sz="2000" dirty="0"/>
              <a:t>индивидуальной </a:t>
            </a:r>
            <a:r>
              <a:rPr lang="ru-RU" sz="2000" dirty="0" smtClean="0"/>
              <a:t>защиты» и «Средства коллективной защиты» </a:t>
            </a:r>
            <a:r>
              <a:rPr lang="ru-RU" sz="2000" b="1" dirty="0" smtClean="0">
                <a:solidFill>
                  <a:srgbClr val="00B050"/>
                </a:solidFill>
              </a:rPr>
              <a:t>разделили</a:t>
            </a:r>
            <a:r>
              <a:rPr lang="ru-RU" sz="2000" dirty="0" smtClean="0"/>
              <a:t>. СИЗ – предотвращают или уменьшают воздействие </a:t>
            </a:r>
            <a:r>
              <a:rPr lang="ru-RU" sz="2000" dirty="0" err="1" smtClean="0"/>
              <a:t>ВиОПФ</a:t>
            </a:r>
            <a:r>
              <a:rPr lang="ru-RU" sz="2000" dirty="0" smtClean="0"/>
              <a:t>, особых </a:t>
            </a:r>
            <a:r>
              <a:rPr lang="ru-RU" sz="2000" dirty="0"/>
              <a:t>температурных </a:t>
            </a:r>
            <a:r>
              <a:rPr lang="ru-RU" sz="2000" dirty="0" smtClean="0"/>
              <a:t>условий и защищают от </a:t>
            </a:r>
            <a:r>
              <a:rPr lang="ru-RU" sz="2000" dirty="0"/>
              <a:t>загрязнения.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СКЗ - </a:t>
            </a:r>
            <a:r>
              <a:rPr lang="ru-RU" sz="2000" dirty="0"/>
              <a:t>технические средства </a:t>
            </a:r>
            <a:r>
              <a:rPr lang="ru-RU" sz="2000" dirty="0" smtClean="0"/>
              <a:t>защиты, для </a:t>
            </a:r>
            <a:r>
              <a:rPr lang="ru-RU" sz="2000" dirty="0"/>
              <a:t>предотвращения или уменьшения воздействия на работников </a:t>
            </a:r>
            <a:r>
              <a:rPr lang="ru-RU" sz="2000" dirty="0" err="1" smtClean="0"/>
              <a:t>ВиОПФ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1" y="895653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5) статью 209 изложить в следующей редакции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260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5113" y="-15154"/>
            <a:ext cx="7669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Трудовой кодекс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1315" y="549307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ГЛАВА 33 «ОБЩИЕ ПОЛОЖЕНИЯ» РАЗДЕЛА Х «ОХРАНА ТРУДА»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9510" y="1412776"/>
            <a:ext cx="87849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2000" b="1" dirty="0" smtClean="0"/>
              <a:t>Статья 209 </a:t>
            </a:r>
            <a:r>
              <a:rPr lang="ru-RU" sz="2000" dirty="0" smtClean="0"/>
              <a:t>«Основные понятия» дополнена следующими понятиями или были внесены изменения в определения понятий:</a:t>
            </a:r>
          </a:p>
          <a:p>
            <a:pPr marL="3175" indent="350838" algn="just">
              <a:buSzPct val="70000"/>
              <a:buFont typeface="Wingdings" panose="05000000000000000000" pitchFamily="2" charset="2"/>
              <a:buChar char="Ø"/>
            </a:pPr>
            <a:r>
              <a:rPr lang="ru-RU" sz="2000" dirty="0" smtClean="0"/>
              <a:t>Под понятием «</a:t>
            </a:r>
            <a:r>
              <a:rPr lang="ru-RU" sz="2000" dirty="0" smtClean="0">
                <a:solidFill>
                  <a:srgbClr val="00B050"/>
                </a:solidFill>
              </a:rPr>
              <a:t>Требования охраны труда</a:t>
            </a:r>
            <a:r>
              <a:rPr lang="ru-RU" sz="2000" dirty="0" smtClean="0"/>
              <a:t>» теперь понимаются и</a:t>
            </a:r>
            <a:r>
              <a:rPr lang="ru-RU" sz="2000" dirty="0"/>
              <a:t> </a:t>
            </a:r>
            <a:r>
              <a:rPr lang="ru-RU" sz="2000" b="1" dirty="0" smtClean="0"/>
              <a:t>требования ОТ, </a:t>
            </a:r>
            <a:r>
              <a:rPr lang="ru-RU" sz="2000" b="1" dirty="0"/>
              <a:t>установленные </a:t>
            </a:r>
            <a:r>
              <a:rPr lang="ru-RU" sz="2000" b="1" dirty="0" smtClean="0">
                <a:solidFill>
                  <a:srgbClr val="00B050"/>
                </a:solidFill>
              </a:rPr>
              <a:t>локально-нормативными актами</a:t>
            </a:r>
            <a:r>
              <a:rPr lang="ru-RU" sz="2000" b="1" dirty="0" smtClean="0"/>
              <a:t> работодателя</a:t>
            </a:r>
            <a:r>
              <a:rPr lang="ru-RU" sz="2000" dirty="0" smtClean="0"/>
              <a:t>, в т.ч. </a:t>
            </a:r>
            <a:r>
              <a:rPr lang="ru-RU" sz="2000" dirty="0"/>
              <a:t>правилами (стандартами) организации и инструкциями по охране </a:t>
            </a:r>
            <a:r>
              <a:rPr lang="ru-RU" sz="2000" dirty="0" smtClean="0"/>
              <a:t>труда. Из требований ОТ исключены стандарты безопасности труда. </a:t>
            </a:r>
            <a:endParaRPr lang="ru-RU" sz="2000" dirty="0"/>
          </a:p>
          <a:p>
            <a:pPr marL="3175" indent="350838" algn="just">
              <a:buSzPct val="70000"/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B050"/>
                </a:solidFill>
              </a:rPr>
              <a:t>Исключено</a:t>
            </a:r>
            <a:r>
              <a:rPr lang="ru-RU" sz="2000" b="1" dirty="0" smtClean="0"/>
              <a:t> понятие и определение </a:t>
            </a:r>
            <a:r>
              <a:rPr lang="ru-RU" sz="2000" dirty="0" smtClean="0"/>
              <a:t>«</a:t>
            </a:r>
            <a:r>
              <a:rPr lang="ru-RU" sz="2000" dirty="0" smtClean="0">
                <a:solidFill>
                  <a:srgbClr val="00B050"/>
                </a:solidFill>
              </a:rPr>
              <a:t>Стандарты</a:t>
            </a:r>
            <a:r>
              <a:rPr lang="ru-RU" sz="2000" dirty="0" smtClean="0"/>
              <a:t> </a:t>
            </a:r>
            <a:r>
              <a:rPr lang="ru-RU" sz="2000" dirty="0"/>
              <a:t>безопасности </a:t>
            </a:r>
            <a:r>
              <a:rPr lang="ru-RU" sz="2000" dirty="0" smtClean="0"/>
              <a:t>труда». </a:t>
            </a:r>
            <a:endParaRPr lang="ru-RU" sz="2000" dirty="0"/>
          </a:p>
          <a:p>
            <a:pPr marL="3175" indent="350838" algn="just">
              <a:buSzPct val="70000"/>
              <a:buFont typeface="Wingdings" panose="05000000000000000000" pitchFamily="2" charset="2"/>
              <a:buChar char="Ø"/>
            </a:pPr>
            <a:r>
              <a:rPr lang="ru-RU" sz="2000" dirty="0" smtClean="0"/>
              <a:t>Определение «</a:t>
            </a:r>
            <a:r>
              <a:rPr lang="ru-RU" sz="2000" dirty="0" smtClean="0">
                <a:solidFill>
                  <a:srgbClr val="00B050"/>
                </a:solidFill>
              </a:rPr>
              <a:t>Профессиональный риск</a:t>
            </a:r>
            <a:r>
              <a:rPr lang="ru-RU" sz="2000" dirty="0" smtClean="0"/>
              <a:t>» скорректировано. </a:t>
            </a:r>
            <a:r>
              <a:rPr lang="ru-RU" sz="2000" b="1" dirty="0" smtClean="0">
                <a:solidFill>
                  <a:srgbClr val="00B050"/>
                </a:solidFill>
              </a:rPr>
              <a:t>Добавлен вероятный вред</a:t>
            </a:r>
            <a:r>
              <a:rPr lang="ru-RU" sz="2000" b="1" dirty="0" smtClean="0"/>
              <a:t> не только здоровью, но и жизни, с учетом возможной тяжести повреждения здоровья</a:t>
            </a:r>
            <a:r>
              <a:rPr lang="ru-RU" sz="2000" dirty="0" smtClean="0"/>
              <a:t>.</a:t>
            </a:r>
          </a:p>
          <a:p>
            <a:pPr marL="3175" indent="350838" algn="just">
              <a:buSzPct val="70000"/>
              <a:buFont typeface="Wingdings" panose="05000000000000000000" pitchFamily="2" charset="2"/>
              <a:buChar char="Ø"/>
            </a:pPr>
            <a:r>
              <a:rPr lang="ru-RU" sz="2000" b="1" dirty="0" smtClean="0"/>
              <a:t>Понятие</a:t>
            </a:r>
            <a:r>
              <a:rPr lang="ru-RU" sz="2000" dirty="0" smtClean="0"/>
              <a:t> «</a:t>
            </a:r>
            <a:r>
              <a:rPr lang="ru-RU" sz="2000" dirty="0" smtClean="0">
                <a:solidFill>
                  <a:srgbClr val="00B050"/>
                </a:solidFill>
              </a:rPr>
              <a:t>Управление </a:t>
            </a:r>
            <a:r>
              <a:rPr lang="ru-RU" sz="2000" dirty="0">
                <a:solidFill>
                  <a:srgbClr val="00B050"/>
                </a:solidFill>
              </a:rPr>
              <a:t>профессиональными </a:t>
            </a:r>
            <a:r>
              <a:rPr lang="ru-RU" sz="2000" dirty="0" smtClean="0">
                <a:solidFill>
                  <a:srgbClr val="00B050"/>
                </a:solidFill>
              </a:rPr>
              <a:t>рисками</a:t>
            </a:r>
            <a:r>
              <a:rPr lang="ru-RU" sz="2000" dirty="0" smtClean="0"/>
              <a:t>» теперь </a:t>
            </a:r>
            <a:r>
              <a:rPr lang="ru-RU" sz="2000" b="1" dirty="0" smtClean="0"/>
              <a:t>будет в себя </a:t>
            </a:r>
            <a:r>
              <a:rPr lang="ru-RU" sz="2000" b="1" dirty="0" smtClean="0">
                <a:solidFill>
                  <a:srgbClr val="00B050"/>
                </a:solidFill>
              </a:rPr>
              <a:t>включать</a:t>
            </a:r>
            <a:r>
              <a:rPr lang="ru-RU" sz="2000" dirty="0" smtClean="0"/>
              <a:t> (помимо мер по снижению уровней </a:t>
            </a:r>
            <a:r>
              <a:rPr lang="ru-RU" sz="2000" dirty="0" err="1" smtClean="0"/>
              <a:t>профрисков</a:t>
            </a:r>
            <a:r>
              <a:rPr lang="ru-RU" sz="2000" dirty="0" smtClean="0"/>
              <a:t>):</a:t>
            </a:r>
          </a:p>
          <a:p>
            <a:pPr marL="354013"/>
            <a:r>
              <a:rPr lang="ru-RU" sz="2000" dirty="0" smtClean="0"/>
              <a:t>+ меры по недопущению </a:t>
            </a:r>
            <a:r>
              <a:rPr lang="ru-RU" sz="2000" dirty="0"/>
              <a:t>повышения </a:t>
            </a:r>
            <a:r>
              <a:rPr lang="ru-RU" sz="2000" dirty="0" smtClean="0"/>
              <a:t>уровней </a:t>
            </a:r>
            <a:r>
              <a:rPr lang="ru-RU" sz="2000" dirty="0" err="1" smtClean="0"/>
              <a:t>профрисков</a:t>
            </a:r>
            <a:r>
              <a:rPr lang="ru-RU" sz="2000" dirty="0" smtClean="0"/>
              <a:t>;</a:t>
            </a:r>
          </a:p>
          <a:p>
            <a:pPr marL="354013"/>
            <a:r>
              <a:rPr lang="ru-RU" sz="2000" dirty="0" smtClean="0"/>
              <a:t>+ мониторинг;</a:t>
            </a:r>
          </a:p>
          <a:p>
            <a:pPr marL="354013"/>
            <a:r>
              <a:rPr lang="ru-RU" sz="2000" dirty="0" smtClean="0"/>
              <a:t>+ пересмотр </a:t>
            </a:r>
            <a:r>
              <a:rPr lang="ru-RU" sz="2000" dirty="0"/>
              <a:t>выявленных профессиональных рисков. </a:t>
            </a:r>
            <a:endParaRPr lang="ru-RU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79511" y="895653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rgbClr val="C00000"/>
                </a:solidFill>
              </a:rPr>
              <a:t>5) статью 209 изложить в следующей редакции</a:t>
            </a:r>
            <a:r>
              <a:rPr lang="ru-RU" b="1" dirty="0" smtClean="0">
                <a:solidFill>
                  <a:srgbClr val="C00000"/>
                </a:solidFill>
              </a:rPr>
              <a:t>:…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s://cdn-icons-png.flaticon.com/512/4072/40721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976131"/>
            <a:ext cx="1642760" cy="1642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7705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2384</TotalTime>
  <Words>5929</Words>
  <Application>Microsoft Office PowerPoint</Application>
  <PresentationFormat>Экран (4:3)</PresentationFormat>
  <Paragraphs>725</Paragraphs>
  <Slides>52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</dc:creator>
  <cp:lastModifiedBy>HP</cp:lastModifiedBy>
  <cp:revision>161</cp:revision>
  <dcterms:created xsi:type="dcterms:W3CDTF">2022-03-29T07:24:53Z</dcterms:created>
  <dcterms:modified xsi:type="dcterms:W3CDTF">2022-04-07T08:46:10Z</dcterms:modified>
</cp:coreProperties>
</file>